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sldIdLst>
    <p:sldId id="256" r:id="rId5"/>
    <p:sldId id="484" r:id="rId6"/>
    <p:sldId id="497" r:id="rId7"/>
    <p:sldId id="506" r:id="rId8"/>
    <p:sldId id="498" r:id="rId9"/>
    <p:sldId id="489" r:id="rId10"/>
    <p:sldId id="488" r:id="rId11"/>
    <p:sldId id="505" r:id="rId12"/>
    <p:sldId id="490" r:id="rId13"/>
    <p:sldId id="491" r:id="rId14"/>
    <p:sldId id="492" r:id="rId15"/>
    <p:sldId id="482" r:id="rId16"/>
    <p:sldId id="481" r:id="rId17"/>
    <p:sldId id="483" r:id="rId18"/>
    <p:sldId id="485" r:id="rId19"/>
    <p:sldId id="486" r:id="rId20"/>
    <p:sldId id="487" r:id="rId21"/>
    <p:sldId id="494" r:id="rId22"/>
    <p:sldId id="495" r:id="rId23"/>
    <p:sldId id="500" r:id="rId24"/>
    <p:sldId id="501" r:id="rId25"/>
    <p:sldId id="499" r:id="rId26"/>
    <p:sldId id="502" r:id="rId27"/>
    <p:sldId id="496" r:id="rId28"/>
    <p:sldId id="504" r:id="rId29"/>
    <p:sldId id="507" r:id="rId30"/>
    <p:sldId id="510" r:id="rId31"/>
    <p:sldId id="511" r:id="rId32"/>
    <p:sldId id="4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r Mors, Michael" initials="TMM" lastIdx="9" clrIdx="0">
    <p:extLst>
      <p:ext uri="{19B8F6BF-5375-455C-9EA6-DF929625EA0E}">
        <p15:presenceInfo xmlns:p15="http://schemas.microsoft.com/office/powerpoint/2012/main" userId="Ter Mors, Micha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498E"/>
    <a:srgbClr val="FF66FF"/>
    <a:srgbClr val="FFFFFF"/>
    <a:srgbClr val="62C4B8"/>
    <a:srgbClr val="A0C4CD"/>
    <a:srgbClr val="9DC3CC"/>
    <a:srgbClr val="3E3E80"/>
    <a:srgbClr val="0098DA"/>
    <a:srgbClr val="2AC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66BE26-0ADE-9CA1-E9F0-84DC272C46A6}" v="209" dt="2022-08-08T09:23:53.403"/>
    <p1510:client id="{E5F4D142-9343-1874-13B4-7476926FB25F}" v="167" dt="2022-08-08T09:18:20.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0" autoAdjust="0"/>
    <p:restoredTop sz="85850" autoAdjust="0"/>
  </p:normalViewPr>
  <p:slideViewPr>
    <p:cSldViewPr snapToGrid="0">
      <p:cViewPr varScale="1">
        <p:scale>
          <a:sx n="55" d="100"/>
          <a:sy n="55" d="100"/>
        </p:scale>
        <p:origin x="1144" y="40"/>
      </p:cViewPr>
      <p:guideLst>
        <p:guide orient="horz" pos="2160"/>
        <p:guide pos="3840"/>
      </p:guideLst>
    </p:cSldViewPr>
  </p:slideViewPr>
  <p:notesTextViewPr>
    <p:cViewPr>
      <p:scale>
        <a:sx n="1" d="1"/>
        <a:sy n="1" d="1"/>
      </p:scale>
      <p:origin x="0" y="0"/>
    </p:cViewPr>
  </p:notesTextViewPr>
  <p:notesViewPr>
    <p:cSldViewPr snapToGrid="0">
      <p:cViewPr varScale="1">
        <p:scale>
          <a:sx n="62" d="100"/>
          <a:sy n="62" d="100"/>
        </p:scale>
        <p:origin x="315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60120-0CF4-A443-A38B-8A0052BD07F2}" type="datetimeFigureOut">
              <a:rPr lang="en-US" smtClean="0"/>
              <a:t>3/28/2023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E01E-D569-7640-A2E4-C871CF4F36AC}" type="slidenum">
              <a:rPr lang="en-US" smtClean="0"/>
              <a:t>‹#›</a:t>
            </a:fld>
            <a:endParaRPr lang="en-US" dirty="0"/>
          </a:p>
        </p:txBody>
      </p:sp>
    </p:spTree>
    <p:extLst>
      <p:ext uri="{BB962C8B-B14F-4D97-AF65-F5344CB8AC3E}">
        <p14:creationId xmlns:p14="http://schemas.microsoft.com/office/powerpoint/2010/main" val="32882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91925"/>
                </a:solidFill>
                <a:effectLst/>
                <a:latin typeface="Graphik Web"/>
              </a:rPr>
              <a:t>Correlated SQL Subqueries</a:t>
            </a:r>
            <a:endParaRPr lang="en-US" dirty="0"/>
          </a:p>
          <a:p>
            <a:r>
              <a:rPr lang="en-US" dirty="0"/>
              <a:t>SELECT </a:t>
            </a:r>
            <a:r>
              <a:rPr lang="en-US" dirty="0" err="1"/>
              <a:t>c.Name</a:t>
            </a:r>
            <a:r>
              <a:rPr lang="en-US" dirty="0"/>
              <a:t>, </a:t>
            </a:r>
            <a:r>
              <a:rPr lang="en-US" dirty="0" err="1"/>
              <a:t>c.City</a:t>
            </a:r>
            <a:r>
              <a:rPr lang="en-US" dirty="0"/>
              <a:t>, (SELECT </a:t>
            </a:r>
            <a:r>
              <a:rPr lang="en-US" dirty="0" err="1"/>
              <a:t>CompanyName</a:t>
            </a:r>
            <a:r>
              <a:rPr lang="en-US" dirty="0"/>
              <a:t> FROM Company WHERE ID = </a:t>
            </a:r>
            <a:r>
              <a:rPr lang="en-US" dirty="0" err="1"/>
              <a:t>c.CompanyID</a:t>
            </a:r>
            <a:r>
              <a:rPr lang="en-US" dirty="0"/>
              <a:t>) AS </a:t>
            </a:r>
            <a:r>
              <a:rPr lang="en-US" dirty="0" err="1"/>
              <a:t>CompanyName</a:t>
            </a:r>
            <a:r>
              <a:rPr lang="en-US" dirty="0"/>
              <a:t> FROM Customer c</a:t>
            </a:r>
            <a:endParaRPr lang="en-IN" dirty="0"/>
          </a:p>
        </p:txBody>
      </p:sp>
      <p:sp>
        <p:nvSpPr>
          <p:cNvPr id="4" name="Slide Number Placeholder 3"/>
          <p:cNvSpPr>
            <a:spLocks noGrp="1"/>
          </p:cNvSpPr>
          <p:nvPr>
            <p:ph type="sldNum" sz="quarter" idx="5"/>
          </p:nvPr>
        </p:nvSpPr>
        <p:spPr/>
        <p:txBody>
          <a:bodyPr/>
          <a:lstStyle/>
          <a:p>
            <a:fld id="{3E42E01E-D569-7640-A2E4-C871CF4F36AC}" type="slidenum">
              <a:rPr lang="en-US" smtClean="0"/>
              <a:t>26</a:t>
            </a:fld>
            <a:endParaRPr lang="en-US" dirty="0"/>
          </a:p>
        </p:txBody>
      </p:sp>
    </p:spTree>
    <p:extLst>
      <p:ext uri="{BB962C8B-B14F-4D97-AF65-F5344CB8AC3E}">
        <p14:creationId xmlns:p14="http://schemas.microsoft.com/office/powerpoint/2010/main" val="123586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42E01E-D569-7640-A2E4-C871CF4F36AC}" type="slidenum">
              <a:rPr lang="en-US" smtClean="0"/>
              <a:t>27</a:t>
            </a:fld>
            <a:endParaRPr lang="en-US" dirty="0"/>
          </a:p>
        </p:txBody>
      </p:sp>
    </p:spTree>
    <p:extLst>
      <p:ext uri="{BB962C8B-B14F-4D97-AF65-F5344CB8AC3E}">
        <p14:creationId xmlns:p14="http://schemas.microsoft.com/office/powerpoint/2010/main" val="167805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E42E01E-D569-7640-A2E4-C871CF4F36AC}" type="slidenum">
              <a:rPr lang="en-US" smtClean="0"/>
              <a:t>28</a:t>
            </a:fld>
            <a:endParaRPr lang="en-US" dirty="0"/>
          </a:p>
        </p:txBody>
      </p:sp>
    </p:spTree>
    <p:extLst>
      <p:ext uri="{BB962C8B-B14F-4D97-AF65-F5344CB8AC3E}">
        <p14:creationId xmlns:p14="http://schemas.microsoft.com/office/powerpoint/2010/main" val="6953506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7_Custom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E40AE6-1A15-449C-9C78-7290997018D8}"/>
              </a:ext>
            </a:extLst>
          </p:cNvPr>
          <p:cNvSpPr>
            <a:spLocks noGrp="1"/>
          </p:cNvSpPr>
          <p:nvPr>
            <p:ph type="body" sz="quarter" idx="10" hasCustomPrompt="1"/>
          </p:nvPr>
        </p:nvSpPr>
        <p:spPr>
          <a:xfrm>
            <a:off x="1497013" y="3725965"/>
            <a:ext cx="4379912" cy="639762"/>
          </a:xfrm>
          <a:ln w="28575">
            <a:solidFill>
              <a:srgbClr val="A0C4CD"/>
            </a:solidFill>
          </a:ln>
        </p:spPr>
        <p:txBody>
          <a:bodyPr anchor="ctr"/>
          <a:lstStyle>
            <a:lvl1pPr algn="ctr">
              <a:defRPr>
                <a:latin typeface="+mj-lt"/>
              </a:defRPr>
            </a:lvl1pPr>
          </a:lstStyle>
          <a:p>
            <a:pPr lvl="0"/>
            <a:r>
              <a:rPr lang="en-US"/>
              <a:t>Section Header</a:t>
            </a:r>
          </a:p>
        </p:txBody>
      </p:sp>
      <p:cxnSp>
        <p:nvCxnSpPr>
          <p:cNvPr id="7" name="Straight Connector 6">
            <a:extLst>
              <a:ext uri="{FF2B5EF4-FFF2-40B4-BE49-F238E27FC236}">
                <a16:creationId xmlns:a16="http://schemas.microsoft.com/office/drawing/2014/main" id="{46547DF0-2CC5-4D48-896C-2D020A5D7DB3}"/>
              </a:ext>
            </a:extLst>
          </p:cNvPr>
          <p:cNvCxnSpPr>
            <a:cxnSpLocks/>
          </p:cNvCxnSpPr>
          <p:nvPr userDrawn="1"/>
        </p:nvCxnSpPr>
        <p:spPr>
          <a:xfrm>
            <a:off x="619432" y="4070555"/>
            <a:ext cx="877581" cy="0"/>
          </a:xfrm>
          <a:prstGeom prst="line">
            <a:avLst/>
          </a:prstGeom>
          <a:ln w="28575">
            <a:solidFill>
              <a:srgbClr val="A0C4C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854AF2-6E7A-44A2-A7DC-2D4DB4E0AAB6}"/>
              </a:ext>
            </a:extLst>
          </p:cNvPr>
          <p:cNvCxnSpPr>
            <a:cxnSpLocks/>
          </p:cNvCxnSpPr>
          <p:nvPr userDrawn="1"/>
        </p:nvCxnSpPr>
        <p:spPr>
          <a:xfrm>
            <a:off x="5876925" y="4045846"/>
            <a:ext cx="877581" cy="0"/>
          </a:xfrm>
          <a:prstGeom prst="line">
            <a:avLst/>
          </a:prstGeom>
          <a:ln w="28575">
            <a:solidFill>
              <a:srgbClr val="A0C4CD"/>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2248781-48B9-4A3E-BB94-76CC4A5EE679}"/>
              </a:ext>
            </a:extLst>
          </p:cNvPr>
          <p:cNvPicPr>
            <a:picLocks noChangeAspect="1"/>
          </p:cNvPicPr>
          <p:nvPr userDrawn="1"/>
        </p:nvPicPr>
        <p:blipFill>
          <a:blip r:embed="rId2"/>
          <a:stretch>
            <a:fillRect/>
          </a:stretch>
        </p:blipFill>
        <p:spPr>
          <a:xfrm>
            <a:off x="212727" y="0"/>
            <a:ext cx="11979273" cy="6858000"/>
          </a:xfrm>
          <a:prstGeom prst="rect">
            <a:avLst/>
          </a:prstGeom>
        </p:spPr>
      </p:pic>
    </p:spTree>
    <p:extLst>
      <p:ext uri="{BB962C8B-B14F-4D97-AF65-F5344CB8AC3E}">
        <p14:creationId xmlns:p14="http://schemas.microsoft.com/office/powerpoint/2010/main" val="65964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401"/>
            <a:ext cx="12192001" cy="68874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8557" y="5936342"/>
            <a:ext cx="1460454" cy="670125"/>
          </a:xfrm>
          <a:prstGeom prst="rect">
            <a:avLst/>
          </a:prstGeom>
        </p:spPr>
      </p:pic>
    </p:spTree>
    <p:extLst>
      <p:ext uri="{BB962C8B-B14F-4D97-AF65-F5344CB8AC3E}">
        <p14:creationId xmlns:p14="http://schemas.microsoft.com/office/powerpoint/2010/main" val="1363580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0"/>
            <a:ext cx="4876800" cy="6858000"/>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5" name="Picture 4"/>
          <p:cNvPicPr>
            <a:picLocks noChangeAspect="1"/>
          </p:cNvPicPr>
          <p:nvPr userDrawn="1"/>
        </p:nvPicPr>
        <p:blipFill>
          <a:blip r:embed="rId2"/>
          <a:stretch>
            <a:fillRect/>
          </a:stretch>
        </p:blipFill>
        <p:spPr>
          <a:xfrm>
            <a:off x="4036886" y="581763"/>
            <a:ext cx="2788048" cy="2817708"/>
          </a:xfrm>
          <a:prstGeom prst="rect">
            <a:avLst/>
          </a:prstGeom>
        </p:spPr>
      </p:pic>
      <p:sp>
        <p:nvSpPr>
          <p:cNvPr id="6" name="Rectangle 5"/>
          <p:cNvSpPr/>
          <p:nvPr userDrawn="1"/>
        </p:nvSpPr>
        <p:spPr>
          <a:xfrm>
            <a:off x="7243763" y="4872038"/>
            <a:ext cx="4572000" cy="1085850"/>
          </a:xfrm>
          <a:prstGeom prst="rect">
            <a:avLst/>
          </a:prstGeom>
          <a:solidFill>
            <a:schemeClr val="bg1"/>
          </a:solidFill>
          <a:ln>
            <a:solidFill>
              <a:srgbClr val="9DC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1"/>
          <p:cNvSpPr>
            <a:spLocks noGrp="1"/>
          </p:cNvSpPr>
          <p:nvPr>
            <p:ph type="title" hasCustomPrompt="1"/>
          </p:nvPr>
        </p:nvSpPr>
        <p:spPr>
          <a:xfrm>
            <a:off x="321527" y="1303549"/>
            <a:ext cx="4931510" cy="1325563"/>
          </a:xfrm>
          <a:prstGeom prst="rect">
            <a:avLst/>
          </a:prstGeom>
        </p:spPr>
        <p:txBody>
          <a:bodyPr/>
          <a:lstStyle>
            <a:lvl1pPr algn="r">
              <a:defRPr baseline="0">
                <a:latin typeface="+mj-lt"/>
                <a:ea typeface="nevis" charset="0"/>
                <a:cs typeface="nevis" charset="0"/>
              </a:defRPr>
            </a:lvl1pPr>
          </a:lstStyle>
          <a:p>
            <a:r>
              <a:rPr lang="en-US"/>
              <a:t>NAME HERE</a:t>
            </a:r>
          </a:p>
        </p:txBody>
      </p:sp>
      <p:sp>
        <p:nvSpPr>
          <p:cNvPr id="9" name="Text Placeholder 3"/>
          <p:cNvSpPr>
            <a:spLocks noGrp="1"/>
          </p:cNvSpPr>
          <p:nvPr>
            <p:ph type="body" sz="quarter" idx="11" hasCustomPrompt="1"/>
          </p:nvPr>
        </p:nvSpPr>
        <p:spPr>
          <a:xfrm>
            <a:off x="346073" y="4007855"/>
            <a:ext cx="5403850" cy="512762"/>
          </a:xfrm>
          <a:prstGeom prst="rect">
            <a:avLst/>
          </a:prstGeom>
        </p:spPr>
        <p:txBody>
          <a:bodyPr/>
          <a:lstStyle>
            <a:lvl1pPr marL="0" indent="0">
              <a:buNone/>
              <a:defRPr>
                <a:latin typeface="+mj-lt"/>
                <a:ea typeface="Gotham Bold Regular" charset="0"/>
                <a:cs typeface="Gotham Bold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PERSON</a:t>
            </a:r>
          </a:p>
        </p:txBody>
      </p:sp>
      <p:sp>
        <p:nvSpPr>
          <p:cNvPr id="10" name="Text Placeholder 19"/>
          <p:cNvSpPr>
            <a:spLocks noGrp="1"/>
          </p:cNvSpPr>
          <p:nvPr>
            <p:ph type="body" sz="quarter" idx="12"/>
          </p:nvPr>
        </p:nvSpPr>
        <p:spPr>
          <a:xfrm>
            <a:off x="7523163" y="5503720"/>
            <a:ext cx="4003675" cy="384175"/>
          </a:xfrm>
          <a:prstGeom prst="rect">
            <a:avLst/>
          </a:prstGeom>
        </p:spPr>
        <p:txBody>
          <a:bodyPr/>
          <a:lstStyle>
            <a:lvl1pPr marL="0" indent="0">
              <a:buNone/>
              <a:defRPr sz="1800">
                <a:latin typeface="+mn-lt"/>
                <a:ea typeface="Gotham Regular" charset="0"/>
                <a:cs typeface="Gotham Regular"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1" name="Text Placeholder 19"/>
          <p:cNvSpPr>
            <a:spLocks noGrp="1"/>
          </p:cNvSpPr>
          <p:nvPr>
            <p:ph type="body" sz="quarter" idx="13"/>
          </p:nvPr>
        </p:nvSpPr>
        <p:spPr>
          <a:xfrm>
            <a:off x="346073" y="4679950"/>
            <a:ext cx="4003675" cy="384175"/>
          </a:xfrm>
          <a:prstGeom prst="rect">
            <a:avLst/>
          </a:prstGeom>
        </p:spPr>
        <p:txBody>
          <a:bodyPr/>
          <a:lstStyle>
            <a:lvl1pPr marL="0" indent="0">
              <a:buNone/>
              <a:defRPr sz="1800">
                <a:latin typeface="+mj-lt"/>
                <a:ea typeface="Gotham Regular" charset="0"/>
                <a:cs typeface="Gotham Regular"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2" name="Text Placeholder 3"/>
          <p:cNvSpPr>
            <a:spLocks noGrp="1"/>
          </p:cNvSpPr>
          <p:nvPr>
            <p:ph type="body" sz="quarter" idx="14" hasCustomPrompt="1"/>
          </p:nvPr>
        </p:nvSpPr>
        <p:spPr>
          <a:xfrm>
            <a:off x="7523163" y="4968228"/>
            <a:ext cx="4003675" cy="512762"/>
          </a:xfrm>
          <a:prstGeom prst="rect">
            <a:avLst/>
          </a:prstGeom>
        </p:spPr>
        <p:txBody>
          <a:bodyPr/>
          <a:lstStyle>
            <a:lvl1pPr marL="0" indent="0">
              <a:buNone/>
              <a:defRPr>
                <a:latin typeface="+mj-lt"/>
                <a:ea typeface="Gotham Regular" charset="0"/>
                <a:cs typeface="Gotham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0"/>
            <a:ext cx="4876800" cy="6858000"/>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9"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39955"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230089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9" y="-26634"/>
            <a:ext cx="12192001" cy="6884634"/>
          </a:xfrm>
          <a:prstGeom prst="rect">
            <a:avLst/>
          </a:prstGeom>
        </p:spPr>
      </p:pic>
    </p:spTree>
    <p:extLst>
      <p:ext uri="{BB962C8B-B14F-4D97-AF65-F5344CB8AC3E}">
        <p14:creationId xmlns:p14="http://schemas.microsoft.com/office/powerpoint/2010/main" val="86917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83" y="0"/>
            <a:ext cx="12144834"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8557" y="5936342"/>
            <a:ext cx="1460454" cy="670125"/>
          </a:xfrm>
          <a:prstGeom prst="rect">
            <a:avLst/>
          </a:prstGeom>
        </p:spPr>
      </p:pic>
    </p:spTree>
    <p:extLst>
      <p:ext uri="{BB962C8B-B14F-4D97-AF65-F5344CB8AC3E}">
        <p14:creationId xmlns:p14="http://schemas.microsoft.com/office/powerpoint/2010/main" val="461746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76826" y="599358"/>
            <a:ext cx="5080000" cy="5659284"/>
          </a:xfrm>
          <a:custGeom>
            <a:avLst/>
            <a:gdLst>
              <a:gd name="connsiteX0" fmla="*/ 0 w 5080000"/>
              <a:gd name="connsiteY0" fmla="*/ 0 h 5659284"/>
              <a:gd name="connsiteX1" fmla="*/ 5080000 w 5080000"/>
              <a:gd name="connsiteY1" fmla="*/ 0 h 5659284"/>
              <a:gd name="connsiteX2" fmla="*/ 5080000 w 5080000"/>
              <a:gd name="connsiteY2" fmla="*/ 5659284 h 5659284"/>
              <a:gd name="connsiteX3" fmla="*/ 0 w 5080000"/>
              <a:gd name="connsiteY3" fmla="*/ 5659284 h 5659284"/>
            </a:gdLst>
            <a:ahLst/>
            <a:cxnLst>
              <a:cxn ang="0">
                <a:pos x="connsiteX0" y="connsiteY0"/>
              </a:cxn>
              <a:cxn ang="0">
                <a:pos x="connsiteX1" y="connsiteY1"/>
              </a:cxn>
              <a:cxn ang="0">
                <a:pos x="connsiteX2" y="connsiteY2"/>
              </a:cxn>
              <a:cxn ang="0">
                <a:pos x="connsiteX3" y="connsiteY3"/>
              </a:cxn>
            </a:cxnLst>
            <a:rect l="l" t="t" r="r" b="b"/>
            <a:pathLst>
              <a:path w="5080000" h="5659284">
                <a:moveTo>
                  <a:pt x="0" y="0"/>
                </a:moveTo>
                <a:lnTo>
                  <a:pt x="5080000" y="0"/>
                </a:lnTo>
                <a:lnTo>
                  <a:pt x="5080000" y="5659284"/>
                </a:lnTo>
                <a:lnTo>
                  <a:pt x="0" y="565928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2100" y="5936342"/>
            <a:ext cx="1460454" cy="670125"/>
          </a:xfrm>
          <a:prstGeom prst="rect">
            <a:avLst/>
          </a:prstGeom>
        </p:spPr>
      </p:pic>
    </p:spTree>
    <p:extLst>
      <p:ext uri="{BB962C8B-B14F-4D97-AF65-F5344CB8AC3E}">
        <p14:creationId xmlns:p14="http://schemas.microsoft.com/office/powerpoint/2010/main" val="826549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7112000" y="0"/>
            <a:ext cx="5080000" cy="6858000"/>
          </a:xfrm>
          <a:custGeom>
            <a:avLst/>
            <a:gdLst>
              <a:gd name="connsiteX0" fmla="*/ 0 w 5080000"/>
              <a:gd name="connsiteY0" fmla="*/ 0 h 6858000"/>
              <a:gd name="connsiteX1" fmla="*/ 5080000 w 5080000"/>
              <a:gd name="connsiteY1" fmla="*/ 0 h 6858000"/>
              <a:gd name="connsiteX2" fmla="*/ 5080000 w 5080000"/>
              <a:gd name="connsiteY2" fmla="*/ 6858000 h 6858000"/>
              <a:gd name="connsiteX3" fmla="*/ 0 w 5080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80000" h="6858000">
                <a:moveTo>
                  <a:pt x="0" y="0"/>
                </a:moveTo>
                <a:lnTo>
                  <a:pt x="5080000" y="0"/>
                </a:lnTo>
                <a:lnTo>
                  <a:pt x="50800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282023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0" y="0"/>
            <a:ext cx="5080000" cy="6858000"/>
          </a:xfrm>
          <a:custGeom>
            <a:avLst/>
            <a:gdLst>
              <a:gd name="connsiteX0" fmla="*/ 0 w 5080000"/>
              <a:gd name="connsiteY0" fmla="*/ 0 h 6858000"/>
              <a:gd name="connsiteX1" fmla="*/ 5080000 w 5080000"/>
              <a:gd name="connsiteY1" fmla="*/ 0 h 6858000"/>
              <a:gd name="connsiteX2" fmla="*/ 5080000 w 5080000"/>
              <a:gd name="connsiteY2" fmla="*/ 6858000 h 6858000"/>
              <a:gd name="connsiteX3" fmla="*/ 0 w 5080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80000" h="6858000">
                <a:moveTo>
                  <a:pt x="0" y="0"/>
                </a:moveTo>
                <a:lnTo>
                  <a:pt x="5080000" y="0"/>
                </a:lnTo>
                <a:lnTo>
                  <a:pt x="50800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651676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3081866" cy="6858000"/>
          </a:xfrm>
          <a:custGeom>
            <a:avLst/>
            <a:gdLst>
              <a:gd name="connsiteX0" fmla="*/ 0 w 3081866"/>
              <a:gd name="connsiteY0" fmla="*/ 0 h 6858000"/>
              <a:gd name="connsiteX1" fmla="*/ 3081866 w 3081866"/>
              <a:gd name="connsiteY1" fmla="*/ 0 h 6858000"/>
              <a:gd name="connsiteX2" fmla="*/ 3081866 w 3081866"/>
              <a:gd name="connsiteY2" fmla="*/ 6858000 h 6858000"/>
              <a:gd name="connsiteX3" fmla="*/ 0 w 30818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6" h="6858000">
                <a:moveTo>
                  <a:pt x="0" y="0"/>
                </a:moveTo>
                <a:lnTo>
                  <a:pt x="3081866" y="0"/>
                </a:lnTo>
                <a:lnTo>
                  <a:pt x="3081866"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3081866" y="0"/>
            <a:ext cx="3081867" cy="6858000"/>
          </a:xfrm>
          <a:custGeom>
            <a:avLst/>
            <a:gdLst>
              <a:gd name="connsiteX0" fmla="*/ 0 w 3081867"/>
              <a:gd name="connsiteY0" fmla="*/ 0 h 6858000"/>
              <a:gd name="connsiteX1" fmla="*/ 3081867 w 3081867"/>
              <a:gd name="connsiteY1" fmla="*/ 0 h 6858000"/>
              <a:gd name="connsiteX2" fmla="*/ 3081867 w 3081867"/>
              <a:gd name="connsiteY2" fmla="*/ 6858000 h 6858000"/>
              <a:gd name="connsiteX3" fmla="*/ 0 w 30818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7" h="6858000">
                <a:moveTo>
                  <a:pt x="0" y="0"/>
                </a:moveTo>
                <a:lnTo>
                  <a:pt x="3081867" y="0"/>
                </a:lnTo>
                <a:lnTo>
                  <a:pt x="3081867"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726846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8670" y="1328687"/>
            <a:ext cx="6742471"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p:txBody>
          <a:bodyPr/>
          <a:lstStyle/>
          <a:p>
            <a:fld id="{272DA755-845C-4FF9-B7D5-F897DF704572}" type="datetime1">
              <a:rPr lang="en-US" smtClean="0"/>
              <a:t>3/28/2023</a:t>
            </a:fld>
            <a:endParaRPr lang="en-US" dirty="0"/>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p:txBody>
          <a:bodyPr/>
          <a:lstStyle/>
          <a:p>
            <a:fld id="{38310BF7-C8F2-46EA-8B7F-13188B1D4806}" type="slidenum">
              <a:rPr lang="en-US" smtClean="0"/>
              <a:t>‹#›</a:t>
            </a:fld>
            <a:endParaRPr lang="en-US" dirty="0"/>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a:stretch>
            <a:fillRect/>
          </a:stretch>
        </p:blipFill>
        <p:spPr>
          <a:xfrm>
            <a:off x="237845" y="117987"/>
            <a:ext cx="3340380"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225" y="2989263"/>
            <a:ext cx="6172200" cy="293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756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503334" y="1913468"/>
            <a:ext cx="3081867" cy="4944533"/>
          </a:xfrm>
          <a:custGeom>
            <a:avLst/>
            <a:gdLst>
              <a:gd name="connsiteX0" fmla="*/ 0 w 3081867"/>
              <a:gd name="connsiteY0" fmla="*/ 0 h 4944533"/>
              <a:gd name="connsiteX1" fmla="*/ 3081867 w 3081867"/>
              <a:gd name="connsiteY1" fmla="*/ 0 h 4944533"/>
              <a:gd name="connsiteX2" fmla="*/ 3081867 w 3081867"/>
              <a:gd name="connsiteY2" fmla="*/ 4944533 h 4944533"/>
              <a:gd name="connsiteX3" fmla="*/ 0 w 3081867"/>
              <a:gd name="connsiteY3" fmla="*/ 4944533 h 4944533"/>
            </a:gdLst>
            <a:ahLst/>
            <a:cxnLst>
              <a:cxn ang="0">
                <a:pos x="connsiteX0" y="connsiteY0"/>
              </a:cxn>
              <a:cxn ang="0">
                <a:pos x="connsiteX1" y="connsiteY1"/>
              </a:cxn>
              <a:cxn ang="0">
                <a:pos x="connsiteX2" y="connsiteY2"/>
              </a:cxn>
              <a:cxn ang="0">
                <a:pos x="connsiteX3" y="connsiteY3"/>
              </a:cxn>
            </a:cxnLst>
            <a:rect l="l" t="t" r="r" b="b"/>
            <a:pathLst>
              <a:path w="3081867" h="4944533">
                <a:moveTo>
                  <a:pt x="0" y="0"/>
                </a:moveTo>
                <a:lnTo>
                  <a:pt x="3081867" y="0"/>
                </a:lnTo>
                <a:lnTo>
                  <a:pt x="3081867" y="4944533"/>
                </a:lnTo>
                <a:lnTo>
                  <a:pt x="0" y="4944533"/>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9110133" y="1"/>
            <a:ext cx="3081867" cy="4944533"/>
          </a:xfrm>
          <a:custGeom>
            <a:avLst/>
            <a:gdLst>
              <a:gd name="connsiteX0" fmla="*/ 0 w 3081867"/>
              <a:gd name="connsiteY0" fmla="*/ 0 h 4944533"/>
              <a:gd name="connsiteX1" fmla="*/ 3081867 w 3081867"/>
              <a:gd name="connsiteY1" fmla="*/ 0 h 4944533"/>
              <a:gd name="connsiteX2" fmla="*/ 3081867 w 3081867"/>
              <a:gd name="connsiteY2" fmla="*/ 4944533 h 4944533"/>
              <a:gd name="connsiteX3" fmla="*/ 0 w 3081867"/>
              <a:gd name="connsiteY3" fmla="*/ 4944533 h 4944533"/>
            </a:gdLst>
            <a:ahLst/>
            <a:cxnLst>
              <a:cxn ang="0">
                <a:pos x="connsiteX0" y="connsiteY0"/>
              </a:cxn>
              <a:cxn ang="0">
                <a:pos x="connsiteX1" y="connsiteY1"/>
              </a:cxn>
              <a:cxn ang="0">
                <a:pos x="connsiteX2" y="connsiteY2"/>
              </a:cxn>
              <a:cxn ang="0">
                <a:pos x="connsiteX3" y="connsiteY3"/>
              </a:cxn>
            </a:cxnLst>
            <a:rect l="l" t="t" r="r" b="b"/>
            <a:pathLst>
              <a:path w="3081867" h="4944533">
                <a:moveTo>
                  <a:pt x="0" y="0"/>
                </a:moveTo>
                <a:lnTo>
                  <a:pt x="3081867" y="0"/>
                </a:lnTo>
                <a:lnTo>
                  <a:pt x="3081867" y="4944533"/>
                </a:lnTo>
                <a:lnTo>
                  <a:pt x="0" y="4944533"/>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41175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3081866" cy="6858000"/>
          </a:xfrm>
          <a:custGeom>
            <a:avLst/>
            <a:gdLst>
              <a:gd name="connsiteX0" fmla="*/ 0 w 3081866"/>
              <a:gd name="connsiteY0" fmla="*/ 0 h 6858000"/>
              <a:gd name="connsiteX1" fmla="*/ 3081866 w 3081866"/>
              <a:gd name="connsiteY1" fmla="*/ 0 h 6858000"/>
              <a:gd name="connsiteX2" fmla="*/ 3081866 w 3081866"/>
              <a:gd name="connsiteY2" fmla="*/ 6858000 h 6858000"/>
              <a:gd name="connsiteX3" fmla="*/ 0 w 30818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6" h="6858000">
                <a:moveTo>
                  <a:pt x="0" y="0"/>
                </a:moveTo>
                <a:lnTo>
                  <a:pt x="3081866" y="0"/>
                </a:lnTo>
                <a:lnTo>
                  <a:pt x="3081866"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3539065" y="0"/>
            <a:ext cx="3081867" cy="6858000"/>
          </a:xfrm>
          <a:custGeom>
            <a:avLst/>
            <a:gdLst>
              <a:gd name="connsiteX0" fmla="*/ 0 w 3081867"/>
              <a:gd name="connsiteY0" fmla="*/ 0 h 6858000"/>
              <a:gd name="connsiteX1" fmla="*/ 3081867 w 3081867"/>
              <a:gd name="connsiteY1" fmla="*/ 0 h 6858000"/>
              <a:gd name="connsiteX2" fmla="*/ 3081867 w 3081867"/>
              <a:gd name="connsiteY2" fmla="*/ 6858000 h 6858000"/>
              <a:gd name="connsiteX3" fmla="*/ 0 w 30818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7" h="6858000">
                <a:moveTo>
                  <a:pt x="0" y="0"/>
                </a:moveTo>
                <a:lnTo>
                  <a:pt x="3081867" y="0"/>
                </a:lnTo>
                <a:lnTo>
                  <a:pt x="3081867"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4773354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3081866" cy="6858000"/>
          </a:xfrm>
          <a:custGeom>
            <a:avLst/>
            <a:gdLst>
              <a:gd name="connsiteX0" fmla="*/ 0 w 3081866"/>
              <a:gd name="connsiteY0" fmla="*/ 0 h 6858000"/>
              <a:gd name="connsiteX1" fmla="*/ 3081866 w 3081866"/>
              <a:gd name="connsiteY1" fmla="*/ 0 h 6858000"/>
              <a:gd name="connsiteX2" fmla="*/ 3081866 w 3081866"/>
              <a:gd name="connsiteY2" fmla="*/ 6858000 h 6858000"/>
              <a:gd name="connsiteX3" fmla="*/ 0 w 30818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6" h="6858000">
                <a:moveTo>
                  <a:pt x="0" y="0"/>
                </a:moveTo>
                <a:lnTo>
                  <a:pt x="3081866" y="0"/>
                </a:lnTo>
                <a:lnTo>
                  <a:pt x="3081866"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9110133" y="0"/>
            <a:ext cx="3081867" cy="6858000"/>
          </a:xfrm>
          <a:custGeom>
            <a:avLst/>
            <a:gdLst>
              <a:gd name="connsiteX0" fmla="*/ 0 w 3081867"/>
              <a:gd name="connsiteY0" fmla="*/ 0 h 6858000"/>
              <a:gd name="connsiteX1" fmla="*/ 3081867 w 3081867"/>
              <a:gd name="connsiteY1" fmla="*/ 0 h 6858000"/>
              <a:gd name="connsiteX2" fmla="*/ 3081867 w 3081867"/>
              <a:gd name="connsiteY2" fmla="*/ 6858000 h 6858000"/>
              <a:gd name="connsiteX3" fmla="*/ 0 w 30818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81867" h="6858000">
                <a:moveTo>
                  <a:pt x="0" y="0"/>
                </a:moveTo>
                <a:lnTo>
                  <a:pt x="3081867" y="0"/>
                </a:lnTo>
                <a:lnTo>
                  <a:pt x="3081867"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259822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923436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4758267" y="2163154"/>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2" name="Picture Placeholder 11"/>
          <p:cNvSpPr>
            <a:spLocks noGrp="1"/>
          </p:cNvSpPr>
          <p:nvPr>
            <p:ph type="pic" sz="quarter" idx="12"/>
          </p:nvPr>
        </p:nvSpPr>
        <p:spPr>
          <a:xfrm>
            <a:off x="8229600" y="2163154"/>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0" name="Picture Placeholder 9"/>
          <p:cNvSpPr>
            <a:spLocks noGrp="1"/>
          </p:cNvSpPr>
          <p:nvPr>
            <p:ph type="pic" sz="quarter" idx="10"/>
          </p:nvPr>
        </p:nvSpPr>
        <p:spPr>
          <a:xfrm>
            <a:off x="1286934" y="2163155"/>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518261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4758267" y="2163154"/>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6" name="Picture Placeholder 15"/>
          <p:cNvSpPr>
            <a:spLocks noGrp="1"/>
          </p:cNvSpPr>
          <p:nvPr>
            <p:ph type="pic" sz="quarter" idx="12"/>
          </p:nvPr>
        </p:nvSpPr>
        <p:spPr>
          <a:xfrm>
            <a:off x="8229600" y="2163154"/>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7" name="Picture Placeholder 16"/>
          <p:cNvSpPr>
            <a:spLocks noGrp="1"/>
          </p:cNvSpPr>
          <p:nvPr>
            <p:ph type="pic" sz="quarter" idx="10"/>
          </p:nvPr>
        </p:nvSpPr>
        <p:spPr>
          <a:xfrm>
            <a:off x="1286934" y="2163155"/>
            <a:ext cx="2675466" cy="2531691"/>
          </a:xfrm>
          <a:custGeom>
            <a:avLst/>
            <a:gdLst>
              <a:gd name="connsiteX0" fmla="*/ 0 w 2675466"/>
              <a:gd name="connsiteY0" fmla="*/ 0 h 2531691"/>
              <a:gd name="connsiteX1" fmla="*/ 2675466 w 2675466"/>
              <a:gd name="connsiteY1" fmla="*/ 0 h 2531691"/>
              <a:gd name="connsiteX2" fmla="*/ 2675466 w 2675466"/>
              <a:gd name="connsiteY2" fmla="*/ 2531691 h 2531691"/>
              <a:gd name="connsiteX3" fmla="*/ 0 w 26754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2675466" h="2531691">
                <a:moveTo>
                  <a:pt x="0" y="0"/>
                </a:moveTo>
                <a:lnTo>
                  <a:pt x="2675466" y="0"/>
                </a:lnTo>
                <a:lnTo>
                  <a:pt x="26754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718414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 y="2163155"/>
            <a:ext cx="3996266" cy="2531691"/>
          </a:xfrm>
          <a:custGeom>
            <a:avLst/>
            <a:gdLst>
              <a:gd name="connsiteX0" fmla="*/ 0 w 3996266"/>
              <a:gd name="connsiteY0" fmla="*/ 0 h 2531691"/>
              <a:gd name="connsiteX1" fmla="*/ 3996266 w 3996266"/>
              <a:gd name="connsiteY1" fmla="*/ 0 h 2531691"/>
              <a:gd name="connsiteX2" fmla="*/ 3996266 w 3996266"/>
              <a:gd name="connsiteY2" fmla="*/ 2531691 h 2531691"/>
              <a:gd name="connsiteX3" fmla="*/ 0 w 39962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3996266" h="2531691">
                <a:moveTo>
                  <a:pt x="0" y="0"/>
                </a:moveTo>
                <a:lnTo>
                  <a:pt x="3996266" y="0"/>
                </a:lnTo>
                <a:lnTo>
                  <a:pt x="39962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4" name="Picture Placeholder 13"/>
          <p:cNvSpPr>
            <a:spLocks noGrp="1"/>
          </p:cNvSpPr>
          <p:nvPr>
            <p:ph type="pic" sz="quarter" idx="11"/>
          </p:nvPr>
        </p:nvSpPr>
        <p:spPr>
          <a:xfrm>
            <a:off x="3996266" y="2163155"/>
            <a:ext cx="4199467" cy="2531691"/>
          </a:xfrm>
          <a:custGeom>
            <a:avLst/>
            <a:gdLst>
              <a:gd name="connsiteX0" fmla="*/ 0 w 3996266"/>
              <a:gd name="connsiteY0" fmla="*/ 0 h 2531691"/>
              <a:gd name="connsiteX1" fmla="*/ 3996266 w 3996266"/>
              <a:gd name="connsiteY1" fmla="*/ 0 h 2531691"/>
              <a:gd name="connsiteX2" fmla="*/ 3996266 w 3996266"/>
              <a:gd name="connsiteY2" fmla="*/ 2531691 h 2531691"/>
              <a:gd name="connsiteX3" fmla="*/ 0 w 39962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3996266" h="2531691">
                <a:moveTo>
                  <a:pt x="0" y="0"/>
                </a:moveTo>
                <a:lnTo>
                  <a:pt x="3996266" y="0"/>
                </a:lnTo>
                <a:lnTo>
                  <a:pt x="39962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5" name="Picture Placeholder 14"/>
          <p:cNvSpPr>
            <a:spLocks noGrp="1"/>
          </p:cNvSpPr>
          <p:nvPr>
            <p:ph type="pic" sz="quarter" idx="12"/>
          </p:nvPr>
        </p:nvSpPr>
        <p:spPr>
          <a:xfrm>
            <a:off x="8195734" y="2163155"/>
            <a:ext cx="3996266" cy="2531691"/>
          </a:xfrm>
          <a:custGeom>
            <a:avLst/>
            <a:gdLst>
              <a:gd name="connsiteX0" fmla="*/ 0 w 3996266"/>
              <a:gd name="connsiteY0" fmla="*/ 0 h 2531691"/>
              <a:gd name="connsiteX1" fmla="*/ 3996266 w 3996266"/>
              <a:gd name="connsiteY1" fmla="*/ 0 h 2531691"/>
              <a:gd name="connsiteX2" fmla="*/ 3996266 w 3996266"/>
              <a:gd name="connsiteY2" fmla="*/ 2531691 h 2531691"/>
              <a:gd name="connsiteX3" fmla="*/ 0 w 3996266"/>
              <a:gd name="connsiteY3" fmla="*/ 2531691 h 2531691"/>
            </a:gdLst>
            <a:ahLst/>
            <a:cxnLst>
              <a:cxn ang="0">
                <a:pos x="connsiteX0" y="connsiteY0"/>
              </a:cxn>
              <a:cxn ang="0">
                <a:pos x="connsiteX1" y="connsiteY1"/>
              </a:cxn>
              <a:cxn ang="0">
                <a:pos x="connsiteX2" y="connsiteY2"/>
              </a:cxn>
              <a:cxn ang="0">
                <a:pos x="connsiteX3" y="connsiteY3"/>
              </a:cxn>
            </a:cxnLst>
            <a:rect l="l" t="t" r="r" b="b"/>
            <a:pathLst>
              <a:path w="3996266" h="2531691">
                <a:moveTo>
                  <a:pt x="0" y="0"/>
                </a:moveTo>
                <a:lnTo>
                  <a:pt x="3996266" y="0"/>
                </a:lnTo>
                <a:lnTo>
                  <a:pt x="3996266" y="2531691"/>
                </a:lnTo>
                <a:lnTo>
                  <a:pt x="0" y="25316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434651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334932" y="0"/>
            <a:ext cx="3522133" cy="2184400"/>
          </a:xfrm>
          <a:custGeom>
            <a:avLst/>
            <a:gdLst>
              <a:gd name="connsiteX0" fmla="*/ 0 w 3522133"/>
              <a:gd name="connsiteY0" fmla="*/ 0 h 2184400"/>
              <a:gd name="connsiteX1" fmla="*/ 3522133 w 3522133"/>
              <a:gd name="connsiteY1" fmla="*/ 0 h 2184400"/>
              <a:gd name="connsiteX2" fmla="*/ 3522133 w 3522133"/>
              <a:gd name="connsiteY2" fmla="*/ 2184400 h 2184400"/>
              <a:gd name="connsiteX3" fmla="*/ 0 w 3522133"/>
              <a:gd name="connsiteY3" fmla="*/ 2184400 h 2184400"/>
            </a:gdLst>
            <a:ahLst/>
            <a:cxnLst>
              <a:cxn ang="0">
                <a:pos x="connsiteX0" y="connsiteY0"/>
              </a:cxn>
              <a:cxn ang="0">
                <a:pos x="connsiteX1" y="connsiteY1"/>
              </a:cxn>
              <a:cxn ang="0">
                <a:pos x="connsiteX2" y="connsiteY2"/>
              </a:cxn>
              <a:cxn ang="0">
                <a:pos x="connsiteX3" y="connsiteY3"/>
              </a:cxn>
            </a:cxnLst>
            <a:rect l="l" t="t" r="r" b="b"/>
            <a:pathLst>
              <a:path w="3522133" h="2184400">
                <a:moveTo>
                  <a:pt x="0" y="0"/>
                </a:moveTo>
                <a:lnTo>
                  <a:pt x="3522133" y="0"/>
                </a:lnTo>
                <a:lnTo>
                  <a:pt x="3522133" y="2184400"/>
                </a:lnTo>
                <a:lnTo>
                  <a:pt x="0" y="21844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2" name="Picture Placeholder 11"/>
          <p:cNvSpPr>
            <a:spLocks noGrp="1"/>
          </p:cNvSpPr>
          <p:nvPr>
            <p:ph type="pic" sz="quarter" idx="11"/>
          </p:nvPr>
        </p:nvSpPr>
        <p:spPr>
          <a:xfrm>
            <a:off x="4334933" y="2184400"/>
            <a:ext cx="3522133" cy="2489200"/>
          </a:xfrm>
          <a:custGeom>
            <a:avLst/>
            <a:gdLst>
              <a:gd name="connsiteX0" fmla="*/ 0 w 3522133"/>
              <a:gd name="connsiteY0" fmla="*/ 0 h 2489200"/>
              <a:gd name="connsiteX1" fmla="*/ 3522133 w 3522133"/>
              <a:gd name="connsiteY1" fmla="*/ 0 h 2489200"/>
              <a:gd name="connsiteX2" fmla="*/ 3522133 w 3522133"/>
              <a:gd name="connsiteY2" fmla="*/ 2489200 h 2489200"/>
              <a:gd name="connsiteX3" fmla="*/ 0 w 3522133"/>
              <a:gd name="connsiteY3" fmla="*/ 2489200 h 2489200"/>
            </a:gdLst>
            <a:ahLst/>
            <a:cxnLst>
              <a:cxn ang="0">
                <a:pos x="connsiteX0" y="connsiteY0"/>
              </a:cxn>
              <a:cxn ang="0">
                <a:pos x="connsiteX1" y="connsiteY1"/>
              </a:cxn>
              <a:cxn ang="0">
                <a:pos x="connsiteX2" y="connsiteY2"/>
              </a:cxn>
              <a:cxn ang="0">
                <a:pos x="connsiteX3" y="connsiteY3"/>
              </a:cxn>
            </a:cxnLst>
            <a:rect l="l" t="t" r="r" b="b"/>
            <a:pathLst>
              <a:path w="3522133" h="2489200">
                <a:moveTo>
                  <a:pt x="0" y="0"/>
                </a:moveTo>
                <a:lnTo>
                  <a:pt x="3522133" y="0"/>
                </a:lnTo>
                <a:lnTo>
                  <a:pt x="3522133" y="2489200"/>
                </a:lnTo>
                <a:lnTo>
                  <a:pt x="0" y="24892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4" name="Picture Placeholder 13"/>
          <p:cNvSpPr>
            <a:spLocks noGrp="1"/>
          </p:cNvSpPr>
          <p:nvPr>
            <p:ph type="pic" sz="quarter" idx="12"/>
          </p:nvPr>
        </p:nvSpPr>
        <p:spPr>
          <a:xfrm>
            <a:off x="4334934" y="4673600"/>
            <a:ext cx="3522133" cy="2184400"/>
          </a:xfrm>
          <a:custGeom>
            <a:avLst/>
            <a:gdLst>
              <a:gd name="connsiteX0" fmla="*/ 0 w 3522133"/>
              <a:gd name="connsiteY0" fmla="*/ 0 h 2184400"/>
              <a:gd name="connsiteX1" fmla="*/ 3522133 w 3522133"/>
              <a:gd name="connsiteY1" fmla="*/ 0 h 2184400"/>
              <a:gd name="connsiteX2" fmla="*/ 3522133 w 3522133"/>
              <a:gd name="connsiteY2" fmla="*/ 2184400 h 2184400"/>
              <a:gd name="connsiteX3" fmla="*/ 0 w 3522133"/>
              <a:gd name="connsiteY3" fmla="*/ 2184400 h 2184400"/>
            </a:gdLst>
            <a:ahLst/>
            <a:cxnLst>
              <a:cxn ang="0">
                <a:pos x="connsiteX0" y="connsiteY0"/>
              </a:cxn>
              <a:cxn ang="0">
                <a:pos x="connsiteX1" y="connsiteY1"/>
              </a:cxn>
              <a:cxn ang="0">
                <a:pos x="connsiteX2" y="connsiteY2"/>
              </a:cxn>
              <a:cxn ang="0">
                <a:pos x="connsiteX3" y="connsiteY3"/>
              </a:cxn>
            </a:cxnLst>
            <a:rect l="l" t="t" r="r" b="b"/>
            <a:pathLst>
              <a:path w="3522133" h="2184400">
                <a:moveTo>
                  <a:pt x="0" y="0"/>
                </a:moveTo>
                <a:lnTo>
                  <a:pt x="3522133" y="0"/>
                </a:lnTo>
                <a:lnTo>
                  <a:pt x="3522133" y="2184400"/>
                </a:lnTo>
                <a:lnTo>
                  <a:pt x="0" y="21844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310147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2997200" cy="6858000"/>
          </a:xfrm>
          <a:custGeom>
            <a:avLst/>
            <a:gdLst>
              <a:gd name="connsiteX0" fmla="*/ 0 w 2997200"/>
              <a:gd name="connsiteY0" fmla="*/ 0 h 6858000"/>
              <a:gd name="connsiteX1" fmla="*/ 2997200 w 2997200"/>
              <a:gd name="connsiteY1" fmla="*/ 0 h 6858000"/>
              <a:gd name="connsiteX2" fmla="*/ 2997200 w 2997200"/>
              <a:gd name="connsiteY2" fmla="*/ 6858000 h 6858000"/>
              <a:gd name="connsiteX3" fmla="*/ 0 w 2997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97200" h="6858000">
                <a:moveTo>
                  <a:pt x="0" y="0"/>
                </a:moveTo>
                <a:lnTo>
                  <a:pt x="2997200" y="0"/>
                </a:lnTo>
                <a:lnTo>
                  <a:pt x="29972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2997200" y="0"/>
            <a:ext cx="2997200" cy="6858000"/>
          </a:xfrm>
          <a:custGeom>
            <a:avLst/>
            <a:gdLst>
              <a:gd name="connsiteX0" fmla="*/ 0 w 2997200"/>
              <a:gd name="connsiteY0" fmla="*/ 0 h 6858000"/>
              <a:gd name="connsiteX1" fmla="*/ 2997200 w 2997200"/>
              <a:gd name="connsiteY1" fmla="*/ 0 h 6858000"/>
              <a:gd name="connsiteX2" fmla="*/ 2997200 w 2997200"/>
              <a:gd name="connsiteY2" fmla="*/ 6858000 h 6858000"/>
              <a:gd name="connsiteX3" fmla="*/ 0 w 2997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97200" h="6858000">
                <a:moveTo>
                  <a:pt x="0" y="0"/>
                </a:moveTo>
                <a:lnTo>
                  <a:pt x="2997200" y="0"/>
                </a:lnTo>
                <a:lnTo>
                  <a:pt x="29972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1568691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558583" y="2"/>
            <a:ext cx="5633417" cy="3428999"/>
          </a:xfrm>
          <a:custGeom>
            <a:avLst/>
            <a:gdLst>
              <a:gd name="connsiteX0" fmla="*/ 0 w 5633417"/>
              <a:gd name="connsiteY0" fmla="*/ 0 h 3428999"/>
              <a:gd name="connsiteX1" fmla="*/ 5633417 w 5633417"/>
              <a:gd name="connsiteY1" fmla="*/ 0 h 3428999"/>
              <a:gd name="connsiteX2" fmla="*/ 5633417 w 5633417"/>
              <a:gd name="connsiteY2" fmla="*/ 3428999 h 3428999"/>
              <a:gd name="connsiteX3" fmla="*/ 0 w 5633417"/>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5633417" h="3428999">
                <a:moveTo>
                  <a:pt x="0" y="0"/>
                </a:moveTo>
                <a:lnTo>
                  <a:pt x="5633417" y="0"/>
                </a:lnTo>
                <a:lnTo>
                  <a:pt x="5633417" y="3428999"/>
                </a:lnTo>
                <a:lnTo>
                  <a:pt x="0" y="3428999"/>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6558582" y="3429000"/>
            <a:ext cx="5633417" cy="3429000"/>
          </a:xfrm>
          <a:custGeom>
            <a:avLst/>
            <a:gdLst>
              <a:gd name="connsiteX0" fmla="*/ 0 w 5633417"/>
              <a:gd name="connsiteY0" fmla="*/ 0 h 3429000"/>
              <a:gd name="connsiteX1" fmla="*/ 5633417 w 5633417"/>
              <a:gd name="connsiteY1" fmla="*/ 0 h 3429000"/>
              <a:gd name="connsiteX2" fmla="*/ 5633417 w 5633417"/>
              <a:gd name="connsiteY2" fmla="*/ 3429000 h 3429000"/>
              <a:gd name="connsiteX3" fmla="*/ 0 w 5633417"/>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633417" h="3429000">
                <a:moveTo>
                  <a:pt x="0" y="0"/>
                </a:moveTo>
                <a:lnTo>
                  <a:pt x="5633417" y="0"/>
                </a:lnTo>
                <a:lnTo>
                  <a:pt x="5633417"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445717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3/28/2023</a:t>
            </a:fld>
            <a:endParaRPr lang="en-US" dirty="0"/>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dirty="0"/>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088" y="1390650"/>
            <a:ext cx="10660062"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1412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6096001" cy="6858000"/>
          </a:xfrm>
          <a:custGeom>
            <a:avLst/>
            <a:gdLst>
              <a:gd name="connsiteX0" fmla="*/ 0 w 6096001"/>
              <a:gd name="connsiteY0" fmla="*/ 0 h 6858000"/>
              <a:gd name="connsiteX1" fmla="*/ 6096001 w 6096001"/>
              <a:gd name="connsiteY1" fmla="*/ 0 h 6858000"/>
              <a:gd name="connsiteX2" fmla="*/ 6096001 w 6096001"/>
              <a:gd name="connsiteY2" fmla="*/ 6858000 h 6858000"/>
              <a:gd name="connsiteX3" fmla="*/ 0 w 6096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1" h="6858000">
                <a:moveTo>
                  <a:pt x="0" y="0"/>
                </a:moveTo>
                <a:lnTo>
                  <a:pt x="6096001" y="0"/>
                </a:lnTo>
                <a:lnTo>
                  <a:pt x="6096001"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597906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1" y="0"/>
            <a:ext cx="4876800"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2829438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2997200" cy="6858000"/>
          </a:xfrm>
          <a:custGeom>
            <a:avLst/>
            <a:gdLst>
              <a:gd name="connsiteX0" fmla="*/ 0 w 2997200"/>
              <a:gd name="connsiteY0" fmla="*/ 0 h 6858000"/>
              <a:gd name="connsiteX1" fmla="*/ 2997200 w 2997200"/>
              <a:gd name="connsiteY1" fmla="*/ 0 h 6858000"/>
              <a:gd name="connsiteX2" fmla="*/ 2997200 w 2997200"/>
              <a:gd name="connsiteY2" fmla="*/ 6858000 h 6858000"/>
              <a:gd name="connsiteX3" fmla="*/ 0 w 2997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97200" h="6858000">
                <a:moveTo>
                  <a:pt x="0" y="0"/>
                </a:moveTo>
                <a:lnTo>
                  <a:pt x="2997200" y="0"/>
                </a:lnTo>
                <a:lnTo>
                  <a:pt x="29972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9194800" y="0"/>
            <a:ext cx="2997200" cy="6858000"/>
          </a:xfrm>
          <a:custGeom>
            <a:avLst/>
            <a:gdLst>
              <a:gd name="connsiteX0" fmla="*/ 0 w 2997200"/>
              <a:gd name="connsiteY0" fmla="*/ 0 h 6858000"/>
              <a:gd name="connsiteX1" fmla="*/ 2997200 w 2997200"/>
              <a:gd name="connsiteY1" fmla="*/ 0 h 6858000"/>
              <a:gd name="connsiteX2" fmla="*/ 2997200 w 2997200"/>
              <a:gd name="connsiteY2" fmla="*/ 6858000 h 6858000"/>
              <a:gd name="connsiteX3" fmla="*/ 0 w 2997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97200" h="6858000">
                <a:moveTo>
                  <a:pt x="0" y="0"/>
                </a:moveTo>
                <a:lnTo>
                  <a:pt x="2997200" y="0"/>
                </a:lnTo>
                <a:lnTo>
                  <a:pt x="29972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541594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1999" cy="3429000"/>
          </a:xfrm>
          <a:custGeom>
            <a:avLst/>
            <a:gdLst>
              <a:gd name="connsiteX0" fmla="*/ 0 w 12191999"/>
              <a:gd name="connsiteY0" fmla="*/ 0 h 3429000"/>
              <a:gd name="connsiteX1" fmla="*/ 12191999 w 12191999"/>
              <a:gd name="connsiteY1" fmla="*/ 0 h 3429000"/>
              <a:gd name="connsiteX2" fmla="*/ 12191999 w 12191999"/>
              <a:gd name="connsiteY2" fmla="*/ 3429000 h 3429000"/>
              <a:gd name="connsiteX3" fmla="*/ 0 w 12191999"/>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1999" h="3429000">
                <a:moveTo>
                  <a:pt x="0" y="0"/>
                </a:moveTo>
                <a:lnTo>
                  <a:pt x="12191999" y="0"/>
                </a:lnTo>
                <a:lnTo>
                  <a:pt x="12191999"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9033769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2957995" cy="3429000"/>
          </a:xfrm>
          <a:custGeom>
            <a:avLst/>
            <a:gdLst>
              <a:gd name="connsiteX0" fmla="*/ 0 w 2957995"/>
              <a:gd name="connsiteY0" fmla="*/ 0 h 3429000"/>
              <a:gd name="connsiteX1" fmla="*/ 2957995 w 2957995"/>
              <a:gd name="connsiteY1" fmla="*/ 0 h 3429000"/>
              <a:gd name="connsiteX2" fmla="*/ 2957995 w 2957995"/>
              <a:gd name="connsiteY2" fmla="*/ 3429000 h 3429000"/>
              <a:gd name="connsiteX3" fmla="*/ 0 w 295799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57995" h="3429000">
                <a:moveTo>
                  <a:pt x="0" y="0"/>
                </a:moveTo>
                <a:lnTo>
                  <a:pt x="2957995" y="0"/>
                </a:lnTo>
                <a:lnTo>
                  <a:pt x="2957995"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3" name="Picture Placeholder 12"/>
          <p:cNvSpPr>
            <a:spLocks noGrp="1"/>
          </p:cNvSpPr>
          <p:nvPr>
            <p:ph type="pic" sz="quarter" idx="11"/>
          </p:nvPr>
        </p:nvSpPr>
        <p:spPr>
          <a:xfrm>
            <a:off x="2969527" y="3429000"/>
            <a:ext cx="2957995" cy="3429000"/>
          </a:xfrm>
          <a:custGeom>
            <a:avLst/>
            <a:gdLst>
              <a:gd name="connsiteX0" fmla="*/ 0 w 2957995"/>
              <a:gd name="connsiteY0" fmla="*/ 0 h 3429000"/>
              <a:gd name="connsiteX1" fmla="*/ 2957995 w 2957995"/>
              <a:gd name="connsiteY1" fmla="*/ 0 h 3429000"/>
              <a:gd name="connsiteX2" fmla="*/ 2957995 w 2957995"/>
              <a:gd name="connsiteY2" fmla="*/ 3429000 h 3429000"/>
              <a:gd name="connsiteX3" fmla="*/ 0 w 295799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57995" h="3429000">
                <a:moveTo>
                  <a:pt x="0" y="0"/>
                </a:moveTo>
                <a:lnTo>
                  <a:pt x="2957995" y="0"/>
                </a:lnTo>
                <a:lnTo>
                  <a:pt x="2957995"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5" name="Picture Placeholder 14"/>
          <p:cNvSpPr>
            <a:spLocks noGrp="1"/>
          </p:cNvSpPr>
          <p:nvPr>
            <p:ph type="pic" sz="quarter" idx="12"/>
          </p:nvPr>
        </p:nvSpPr>
        <p:spPr>
          <a:xfrm>
            <a:off x="2969527" y="0"/>
            <a:ext cx="2957995" cy="3429000"/>
          </a:xfrm>
          <a:custGeom>
            <a:avLst/>
            <a:gdLst>
              <a:gd name="connsiteX0" fmla="*/ 0 w 2957995"/>
              <a:gd name="connsiteY0" fmla="*/ 0 h 3429000"/>
              <a:gd name="connsiteX1" fmla="*/ 2957995 w 2957995"/>
              <a:gd name="connsiteY1" fmla="*/ 0 h 3429000"/>
              <a:gd name="connsiteX2" fmla="*/ 2957995 w 2957995"/>
              <a:gd name="connsiteY2" fmla="*/ 3429000 h 3429000"/>
              <a:gd name="connsiteX3" fmla="*/ 0 w 295799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57995" h="3429000">
                <a:moveTo>
                  <a:pt x="0" y="0"/>
                </a:moveTo>
                <a:lnTo>
                  <a:pt x="2957995" y="0"/>
                </a:lnTo>
                <a:lnTo>
                  <a:pt x="2957995"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7" name="Picture Placeholder 16"/>
          <p:cNvSpPr>
            <a:spLocks noGrp="1"/>
          </p:cNvSpPr>
          <p:nvPr>
            <p:ph type="pic" sz="quarter" idx="13"/>
          </p:nvPr>
        </p:nvSpPr>
        <p:spPr>
          <a:xfrm>
            <a:off x="-1" y="3429000"/>
            <a:ext cx="2957995" cy="3429000"/>
          </a:xfrm>
          <a:custGeom>
            <a:avLst/>
            <a:gdLst>
              <a:gd name="connsiteX0" fmla="*/ 0 w 2957995"/>
              <a:gd name="connsiteY0" fmla="*/ 0 h 3429000"/>
              <a:gd name="connsiteX1" fmla="*/ 2957995 w 2957995"/>
              <a:gd name="connsiteY1" fmla="*/ 0 h 3429000"/>
              <a:gd name="connsiteX2" fmla="*/ 2957995 w 2957995"/>
              <a:gd name="connsiteY2" fmla="*/ 3429000 h 3429000"/>
              <a:gd name="connsiteX3" fmla="*/ 0 w 295799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57995" h="3429000">
                <a:moveTo>
                  <a:pt x="0" y="0"/>
                </a:moveTo>
                <a:lnTo>
                  <a:pt x="2957995" y="0"/>
                </a:lnTo>
                <a:lnTo>
                  <a:pt x="2957995"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20288990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806531" y="0"/>
            <a:ext cx="2957995" cy="6858000"/>
          </a:xfrm>
          <a:custGeom>
            <a:avLst/>
            <a:gdLst>
              <a:gd name="connsiteX0" fmla="*/ 0 w 2957995"/>
              <a:gd name="connsiteY0" fmla="*/ 0 h 6858000"/>
              <a:gd name="connsiteX1" fmla="*/ 2957995 w 2957995"/>
              <a:gd name="connsiteY1" fmla="*/ 0 h 6858000"/>
              <a:gd name="connsiteX2" fmla="*/ 2957995 w 2957995"/>
              <a:gd name="connsiteY2" fmla="*/ 6858000 h 6858000"/>
              <a:gd name="connsiteX3" fmla="*/ 0 w 295799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7995" h="6858000">
                <a:moveTo>
                  <a:pt x="0" y="0"/>
                </a:moveTo>
                <a:lnTo>
                  <a:pt x="2957995" y="0"/>
                </a:lnTo>
                <a:lnTo>
                  <a:pt x="2957995"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4967033" y="0"/>
            <a:ext cx="2957995" cy="6858000"/>
          </a:xfrm>
          <a:custGeom>
            <a:avLst/>
            <a:gdLst>
              <a:gd name="connsiteX0" fmla="*/ 0 w 2957995"/>
              <a:gd name="connsiteY0" fmla="*/ 0 h 6858000"/>
              <a:gd name="connsiteX1" fmla="*/ 2957995 w 2957995"/>
              <a:gd name="connsiteY1" fmla="*/ 0 h 6858000"/>
              <a:gd name="connsiteX2" fmla="*/ 2957995 w 2957995"/>
              <a:gd name="connsiteY2" fmla="*/ 6858000 h 6858000"/>
              <a:gd name="connsiteX3" fmla="*/ 0 w 295799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957995" h="6858000">
                <a:moveTo>
                  <a:pt x="0" y="0"/>
                </a:moveTo>
                <a:lnTo>
                  <a:pt x="2957995" y="0"/>
                </a:lnTo>
                <a:lnTo>
                  <a:pt x="2957995"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1313228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2957995" cy="4199467"/>
          </a:xfrm>
          <a:custGeom>
            <a:avLst/>
            <a:gdLst>
              <a:gd name="connsiteX0" fmla="*/ 0 w 2957995"/>
              <a:gd name="connsiteY0" fmla="*/ 0 h 4199467"/>
              <a:gd name="connsiteX1" fmla="*/ 2957995 w 2957995"/>
              <a:gd name="connsiteY1" fmla="*/ 0 h 4199467"/>
              <a:gd name="connsiteX2" fmla="*/ 2957995 w 2957995"/>
              <a:gd name="connsiteY2" fmla="*/ 4199467 h 4199467"/>
              <a:gd name="connsiteX3" fmla="*/ 0 w 2957995"/>
              <a:gd name="connsiteY3" fmla="*/ 4199467 h 4199467"/>
            </a:gdLst>
            <a:ahLst/>
            <a:cxnLst>
              <a:cxn ang="0">
                <a:pos x="connsiteX0" y="connsiteY0"/>
              </a:cxn>
              <a:cxn ang="0">
                <a:pos x="connsiteX1" y="connsiteY1"/>
              </a:cxn>
              <a:cxn ang="0">
                <a:pos x="connsiteX2" y="connsiteY2"/>
              </a:cxn>
              <a:cxn ang="0">
                <a:pos x="connsiteX3" y="connsiteY3"/>
              </a:cxn>
            </a:cxnLst>
            <a:rect l="l" t="t" r="r" b="b"/>
            <a:pathLst>
              <a:path w="2957995" h="4199467">
                <a:moveTo>
                  <a:pt x="0" y="0"/>
                </a:moveTo>
                <a:lnTo>
                  <a:pt x="2957995" y="0"/>
                </a:lnTo>
                <a:lnTo>
                  <a:pt x="2957995" y="4199467"/>
                </a:lnTo>
                <a:lnTo>
                  <a:pt x="0" y="4199467"/>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1"/>
          </p:nvPr>
        </p:nvSpPr>
        <p:spPr>
          <a:xfrm>
            <a:off x="3302000" y="2658533"/>
            <a:ext cx="2957995" cy="4199467"/>
          </a:xfrm>
          <a:custGeom>
            <a:avLst/>
            <a:gdLst>
              <a:gd name="connsiteX0" fmla="*/ 0 w 2957995"/>
              <a:gd name="connsiteY0" fmla="*/ 0 h 4199467"/>
              <a:gd name="connsiteX1" fmla="*/ 2957995 w 2957995"/>
              <a:gd name="connsiteY1" fmla="*/ 0 h 4199467"/>
              <a:gd name="connsiteX2" fmla="*/ 2957995 w 2957995"/>
              <a:gd name="connsiteY2" fmla="*/ 4199467 h 4199467"/>
              <a:gd name="connsiteX3" fmla="*/ 0 w 2957995"/>
              <a:gd name="connsiteY3" fmla="*/ 4199467 h 4199467"/>
            </a:gdLst>
            <a:ahLst/>
            <a:cxnLst>
              <a:cxn ang="0">
                <a:pos x="connsiteX0" y="connsiteY0"/>
              </a:cxn>
              <a:cxn ang="0">
                <a:pos x="connsiteX1" y="connsiteY1"/>
              </a:cxn>
              <a:cxn ang="0">
                <a:pos x="connsiteX2" y="connsiteY2"/>
              </a:cxn>
              <a:cxn ang="0">
                <a:pos x="connsiteX3" y="connsiteY3"/>
              </a:cxn>
            </a:cxnLst>
            <a:rect l="l" t="t" r="r" b="b"/>
            <a:pathLst>
              <a:path w="2957995" h="4199467">
                <a:moveTo>
                  <a:pt x="0" y="0"/>
                </a:moveTo>
                <a:lnTo>
                  <a:pt x="2957995" y="0"/>
                </a:lnTo>
                <a:lnTo>
                  <a:pt x="2957995" y="4199467"/>
                </a:lnTo>
                <a:lnTo>
                  <a:pt x="0" y="4199467"/>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209946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3" name="Picture Placeholder 12"/>
          <p:cNvSpPr>
            <a:spLocks noGrp="1"/>
          </p:cNvSpPr>
          <p:nvPr>
            <p:ph type="pic" sz="quarter" idx="12"/>
          </p:nvPr>
        </p:nvSpPr>
        <p:spPr>
          <a:xfrm>
            <a:off x="0" y="0"/>
            <a:ext cx="2957995" cy="2658533"/>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1" name="Picture Placeholder 10"/>
          <p:cNvSpPr>
            <a:spLocks noGrp="1"/>
          </p:cNvSpPr>
          <p:nvPr>
            <p:ph type="pic" sz="quarter" idx="10"/>
          </p:nvPr>
        </p:nvSpPr>
        <p:spPr>
          <a:xfrm>
            <a:off x="-1" y="2929466"/>
            <a:ext cx="2957995" cy="3928534"/>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2" name="Picture Placeholder 11"/>
          <p:cNvSpPr>
            <a:spLocks noGrp="1"/>
          </p:cNvSpPr>
          <p:nvPr>
            <p:ph type="pic" sz="quarter" idx="11"/>
          </p:nvPr>
        </p:nvSpPr>
        <p:spPr>
          <a:xfrm>
            <a:off x="3259665" y="0"/>
            <a:ext cx="2957995" cy="3928534"/>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
        <p:nvSpPr>
          <p:cNvPr id="14" name="Picture Placeholder 13"/>
          <p:cNvSpPr>
            <a:spLocks noGrp="1"/>
          </p:cNvSpPr>
          <p:nvPr>
            <p:ph type="pic" sz="quarter" idx="13"/>
          </p:nvPr>
        </p:nvSpPr>
        <p:spPr>
          <a:xfrm>
            <a:off x="3259664" y="4199467"/>
            <a:ext cx="2957995" cy="2658533"/>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11204319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0"/>
            <a:ext cx="6096001" cy="6858000"/>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7586" y="5936342"/>
            <a:ext cx="1460454" cy="670125"/>
          </a:xfrm>
          <a:prstGeom prst="rect">
            <a:avLst/>
          </a:prstGeom>
        </p:spPr>
      </p:pic>
    </p:spTree>
    <p:extLst>
      <p:ext uri="{BB962C8B-B14F-4D97-AF65-F5344CB8AC3E}">
        <p14:creationId xmlns:p14="http://schemas.microsoft.com/office/powerpoint/2010/main" val="14200839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0"/>
            <a:ext cx="4876800" cy="6858000"/>
          </a:xfrm>
          <a:custGeom>
            <a:avLst/>
            <a:gdLst>
              <a:gd name="connsiteX0" fmla="*/ 0 w 2957995"/>
              <a:gd name="connsiteY0" fmla="*/ 0 h 3928534"/>
              <a:gd name="connsiteX1" fmla="*/ 2957995 w 2957995"/>
              <a:gd name="connsiteY1" fmla="*/ 0 h 3928534"/>
              <a:gd name="connsiteX2" fmla="*/ 2957995 w 2957995"/>
              <a:gd name="connsiteY2" fmla="*/ 3928534 h 3928534"/>
              <a:gd name="connsiteX3" fmla="*/ 0 w 2957995"/>
              <a:gd name="connsiteY3" fmla="*/ 3928534 h 3928534"/>
            </a:gdLst>
            <a:ahLst/>
            <a:cxnLst>
              <a:cxn ang="0">
                <a:pos x="connsiteX0" y="connsiteY0"/>
              </a:cxn>
              <a:cxn ang="0">
                <a:pos x="connsiteX1" y="connsiteY1"/>
              </a:cxn>
              <a:cxn ang="0">
                <a:pos x="connsiteX2" y="connsiteY2"/>
              </a:cxn>
              <a:cxn ang="0">
                <a:pos x="connsiteX3" y="connsiteY3"/>
              </a:cxn>
            </a:cxnLst>
            <a:rect l="l" t="t" r="r" b="b"/>
            <a:pathLst>
              <a:path w="2957995" h="3928534">
                <a:moveTo>
                  <a:pt x="0" y="0"/>
                </a:moveTo>
                <a:lnTo>
                  <a:pt x="2957995" y="0"/>
                </a:lnTo>
                <a:lnTo>
                  <a:pt x="2957995" y="3928534"/>
                </a:lnTo>
                <a:lnTo>
                  <a:pt x="0" y="392853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300553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3/28/2023</a:t>
            </a:fld>
            <a:endParaRPr lang="en-US" dirty="0"/>
          </a:p>
        </p:txBody>
      </p:sp>
      <p:sp>
        <p:nvSpPr>
          <p:cNvPr id="4" name="Footer Placeholder 3"/>
          <p:cNvSpPr>
            <a:spLocks noGrp="1"/>
          </p:cNvSpPr>
          <p:nvPr>
            <p:ph type="ftr" sz="quarter" idx="11"/>
          </p:nvPr>
        </p:nvSpPr>
        <p:spPr>
          <a:xfrm>
            <a:off x="4038600" y="6342095"/>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dirty="0"/>
          </a:p>
        </p:txBody>
      </p:sp>
    </p:spTree>
    <p:extLst>
      <p:ext uri="{BB962C8B-B14F-4D97-AF65-F5344CB8AC3E}">
        <p14:creationId xmlns:p14="http://schemas.microsoft.com/office/powerpoint/2010/main" val="1191386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8557" y="5936342"/>
            <a:ext cx="1460454" cy="670125"/>
          </a:xfrm>
          <a:prstGeom prst="rect">
            <a:avLst/>
          </a:prstGeom>
        </p:spPr>
      </p:pic>
    </p:spTree>
    <p:extLst>
      <p:ext uri="{BB962C8B-B14F-4D97-AF65-F5344CB8AC3E}">
        <p14:creationId xmlns:p14="http://schemas.microsoft.com/office/powerpoint/2010/main" val="1196156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0057B2"/>
                </a:solidFill>
                <a:latin typeface="+mj-lt"/>
              </a:defRPr>
            </a:lvl1pPr>
            <a:lvl2pPr>
              <a:defRPr>
                <a:solidFill>
                  <a:srgbClr val="595959"/>
                </a:solidFill>
                <a:latin typeface="+mj-lt"/>
              </a:defRPr>
            </a:lvl2pPr>
            <a:lvl3pPr>
              <a:defRPr>
                <a:solidFill>
                  <a:srgbClr val="595959"/>
                </a:solidFill>
                <a:latin typeface="+mj-lt"/>
              </a:defRPr>
            </a:lvl3pPr>
            <a:lvl4pPr>
              <a:defRPr>
                <a:solidFill>
                  <a:srgbClr val="006600"/>
                </a:solidFill>
                <a:latin typeface="+mj-lt"/>
              </a:defRPr>
            </a:lvl4pPr>
            <a:lvl5pPr>
              <a:defRPr>
                <a:solidFill>
                  <a:srgbClr val="595959"/>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latin typeface="+mj-lt"/>
              </a:defRPr>
            </a:lvl1pPr>
          </a:lstStyle>
          <a:p>
            <a:endParaRPr lang="en-US" dirty="0"/>
          </a:p>
        </p:txBody>
      </p:sp>
      <p:sp>
        <p:nvSpPr>
          <p:cNvPr id="6" name="Slide Number Placeholder 5"/>
          <p:cNvSpPr>
            <a:spLocks noGrp="1"/>
          </p:cNvSpPr>
          <p:nvPr>
            <p:ph type="sldNum" sz="quarter" idx="12"/>
          </p:nvPr>
        </p:nvSpPr>
        <p:spPr/>
        <p:txBody>
          <a:bodyPr/>
          <a:lstStyle>
            <a:lvl1pPr>
              <a:defRPr>
                <a:latin typeface="+mj-lt"/>
              </a:defRPr>
            </a:lvl1pPr>
          </a:lstStyle>
          <a:p>
            <a:fld id="{CA847D94-D911-4AD3-BB99-1BE5E34EE6C0}" type="slidenum">
              <a:rPr lang="en-US" smtClean="0"/>
              <a:pPr/>
              <a:t>‹#›</a:t>
            </a:fld>
            <a:endParaRPr lang="en-US"/>
          </a:p>
        </p:txBody>
      </p:sp>
    </p:spTree>
    <p:extLst>
      <p:ext uri="{BB962C8B-B14F-4D97-AF65-F5344CB8AC3E}">
        <p14:creationId xmlns:p14="http://schemas.microsoft.com/office/powerpoint/2010/main" val="1378536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0"/>
            <a:ext cx="12192001"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186" y="6020318"/>
            <a:ext cx="1460454" cy="670125"/>
          </a:xfrm>
          <a:prstGeom prst="rect">
            <a:avLst/>
          </a:prstGeom>
        </p:spPr>
      </p:pic>
    </p:spTree>
    <p:extLst>
      <p:ext uri="{BB962C8B-B14F-4D97-AF65-F5344CB8AC3E}">
        <p14:creationId xmlns:p14="http://schemas.microsoft.com/office/powerpoint/2010/main" val="36138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2_Custom Layout">
    <p:spTree>
      <p:nvGrpSpPr>
        <p:cNvPr id="1" name=""/>
        <p:cNvGrpSpPr/>
        <p:nvPr/>
      </p:nvGrpSpPr>
      <p:grpSpPr>
        <a:xfrm>
          <a:off x="0" y="0"/>
          <a:ext cx="0" cy="0"/>
          <a:chOff x="0" y="0"/>
          <a:chExt cx="0" cy="0"/>
        </a:xfrm>
      </p:grpSpPr>
      <p:cxnSp>
        <p:nvCxnSpPr>
          <p:cNvPr id="5" name="Straight Connector 4"/>
          <p:cNvCxnSpPr/>
          <p:nvPr userDrawn="1"/>
        </p:nvCxnSpPr>
        <p:spPr>
          <a:xfrm flipH="1">
            <a:off x="2787079" y="3879589"/>
            <a:ext cx="1195754" cy="0"/>
          </a:xfrm>
          <a:prstGeom prst="line">
            <a:avLst/>
          </a:prstGeom>
          <a:ln w="28575">
            <a:solidFill>
              <a:srgbClr val="9DC3CC"/>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H="1">
            <a:off x="8515145" y="3848937"/>
            <a:ext cx="1195754" cy="0"/>
          </a:xfrm>
          <a:prstGeom prst="line">
            <a:avLst/>
          </a:prstGeom>
          <a:ln w="28575">
            <a:solidFill>
              <a:srgbClr val="9DC3CC"/>
            </a:solidFill>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a:xfrm>
            <a:off x="838200" y="1932522"/>
            <a:ext cx="10515600" cy="1325563"/>
          </a:xfrm>
          <a:prstGeom prst="rect">
            <a:avLst/>
          </a:prstGeom>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CA03CC64-35A5-4399-A615-1EC51B0786A5}"/>
              </a:ext>
            </a:extLst>
          </p:cNvPr>
          <p:cNvSpPr>
            <a:spLocks noGrp="1"/>
          </p:cNvSpPr>
          <p:nvPr>
            <p:ph type="body" sz="quarter" idx="10" hasCustomPrompt="1"/>
          </p:nvPr>
        </p:nvSpPr>
        <p:spPr>
          <a:xfrm>
            <a:off x="3982833" y="3599916"/>
            <a:ext cx="4532312" cy="530635"/>
          </a:xfrm>
          <a:ln w="28575">
            <a:solidFill>
              <a:srgbClr val="A0C4CD"/>
            </a:solidFill>
          </a:ln>
        </p:spPr>
        <p:txBody>
          <a:bodyPr/>
          <a:lstStyle>
            <a:lvl1pPr algn="ctr">
              <a:defRPr>
                <a:latin typeface="+mj-lt"/>
              </a:defRPr>
            </a:lvl1pPr>
          </a:lstStyle>
          <a:p>
            <a:pPr lvl="0"/>
            <a:r>
              <a:rPr lang="en-US"/>
              <a:t>CLICK TO INSERT SUBTITLE</a:t>
            </a:r>
          </a:p>
        </p:txBody>
      </p:sp>
    </p:spTree>
    <p:extLst>
      <p:ext uri="{BB962C8B-B14F-4D97-AF65-F5344CB8AC3E}">
        <p14:creationId xmlns:p14="http://schemas.microsoft.com/office/powerpoint/2010/main" val="125014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dirty="0"/>
          </a:p>
        </p:txBody>
      </p:sp>
    </p:spTree>
    <p:extLst>
      <p:ext uri="{BB962C8B-B14F-4D97-AF65-F5344CB8AC3E}">
        <p14:creationId xmlns:p14="http://schemas.microsoft.com/office/powerpoint/2010/main" val="112515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954838" y="1680730"/>
            <a:ext cx="3906837" cy="4100945"/>
          </a:xfrm>
          <a:prstGeom prst="rect">
            <a:avLst/>
          </a:prstGeom>
        </p:spPr>
        <p:txBody>
          <a:bodyPr/>
          <a:lstStyle>
            <a:lvl1pPr>
              <a:defRPr>
                <a:latin typeface="Gotham Regular" charset="0"/>
                <a:ea typeface="Gotham Regular" charset="0"/>
                <a:cs typeface="Gotham Regular" charset="0"/>
              </a:defRPr>
            </a:lvl1pPr>
            <a:lvl2pPr>
              <a:defRPr>
                <a:latin typeface="Gotham Regular" charset="0"/>
                <a:ea typeface="Gotham Regular" charset="0"/>
                <a:cs typeface="Gotham Regular" charset="0"/>
              </a:defRPr>
            </a:lvl2pPr>
            <a:lvl3pPr>
              <a:defRPr>
                <a:latin typeface="Gotham Regular" charset="0"/>
                <a:ea typeface="Gotham Regular" charset="0"/>
                <a:cs typeface="Gotham Regular" charset="0"/>
              </a:defRPr>
            </a:lvl3pPr>
            <a:lvl4pPr>
              <a:defRPr>
                <a:latin typeface="Gotham Regular" charset="0"/>
                <a:ea typeface="Gotham Regular" charset="0"/>
                <a:cs typeface="Gotham Regular" charset="0"/>
              </a:defRPr>
            </a:lvl4pPr>
            <a:lvl5pPr>
              <a:defRPr>
                <a:latin typeface="Gotham Regular" charset="0"/>
                <a:ea typeface="Gotham Regular" charset="0"/>
                <a:cs typeface="Gotham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p:cNvSpPr>
            <a:spLocks noGrp="1"/>
          </p:cNvSpPr>
          <p:nvPr>
            <p:ph type="pic" sz="quarter" idx="11"/>
          </p:nvPr>
        </p:nvSpPr>
        <p:spPr>
          <a:xfrm>
            <a:off x="665163" y="1681163"/>
            <a:ext cx="5653087" cy="4100512"/>
          </a:xfrm>
          <a:prstGeom prst="rect">
            <a:avLst/>
          </a:prstGeom>
        </p:spPr>
        <p:txBody>
          <a:bodyPr/>
          <a:lstStyle>
            <a:lvl1pPr marL="0" indent="0">
              <a:buNone/>
              <a:defRPr/>
            </a:lvl1pPr>
          </a:lstStyle>
          <a:p>
            <a:r>
              <a:rPr lang="en-US" dirty="0"/>
              <a:t>Click icon to add picture</a:t>
            </a:r>
          </a:p>
        </p:txBody>
      </p:sp>
      <p:cxnSp>
        <p:nvCxnSpPr>
          <p:cNvPr id="7" name="Straight Connector 6">
            <a:extLst>
              <a:ext uri="{FF2B5EF4-FFF2-40B4-BE49-F238E27FC236}">
                <a16:creationId xmlns:a16="http://schemas.microsoft.com/office/drawing/2014/main" id="{7288DC38-1C41-4A19-96CA-7AE7A5F82436}"/>
              </a:ext>
            </a:extLst>
          </p:cNvPr>
          <p:cNvCxnSpPr>
            <a:cxnSpLocks/>
          </p:cNvCxnSpPr>
          <p:nvPr userDrawn="1"/>
        </p:nvCxnSpPr>
        <p:spPr>
          <a:xfrm flipV="1">
            <a:off x="1474839" y="707968"/>
            <a:ext cx="1411431" cy="2543"/>
          </a:xfrm>
          <a:prstGeom prst="line">
            <a:avLst/>
          </a:prstGeom>
          <a:ln w="28575">
            <a:solidFill>
              <a:srgbClr val="A0C4C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25CB46-A029-4A8F-B885-725F855BE429}"/>
              </a:ext>
            </a:extLst>
          </p:cNvPr>
          <p:cNvCxnSpPr/>
          <p:nvPr userDrawn="1"/>
        </p:nvCxnSpPr>
        <p:spPr>
          <a:xfrm flipV="1">
            <a:off x="9305730" y="683365"/>
            <a:ext cx="1411431" cy="2543"/>
          </a:xfrm>
          <a:prstGeom prst="line">
            <a:avLst/>
          </a:prstGeom>
          <a:ln w="28575">
            <a:solidFill>
              <a:srgbClr val="A0C4CD"/>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FF0217CD-F454-424F-B814-292BADB1F776}"/>
              </a:ext>
            </a:extLst>
          </p:cNvPr>
          <p:cNvSpPr>
            <a:spLocks noGrp="1"/>
          </p:cNvSpPr>
          <p:nvPr>
            <p:ph type="title"/>
          </p:nvPr>
        </p:nvSpPr>
        <p:spPr>
          <a:xfrm>
            <a:off x="2886270" y="270640"/>
            <a:ext cx="6419460" cy="820363"/>
          </a:xfrm>
          <a:ln w="28575">
            <a:solidFill>
              <a:srgbClr val="A0C4CD"/>
            </a:solidFill>
          </a:ln>
        </p:spPr>
        <p:txBody>
          <a:bodyPr/>
          <a:lstStyle>
            <a:lvl1pPr algn="ctr">
              <a:defRPr/>
            </a:lvl1pPr>
          </a:lstStyle>
          <a:p>
            <a:r>
              <a:rPr lang="en-US"/>
              <a:t>Click to edit Master title style</a:t>
            </a:r>
          </a:p>
        </p:txBody>
      </p:sp>
      <p:sp>
        <p:nvSpPr>
          <p:cNvPr id="10" name="Slide Number Placeholder 5">
            <a:extLst>
              <a:ext uri="{FF2B5EF4-FFF2-40B4-BE49-F238E27FC236}">
                <a16:creationId xmlns:a16="http://schemas.microsoft.com/office/drawing/2014/main" id="{D69C38ED-AF8D-4915-A95A-74F74C410714}"/>
              </a:ext>
            </a:extLst>
          </p:cNvPr>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dirty="0"/>
          </a:p>
        </p:txBody>
      </p:sp>
    </p:spTree>
    <p:extLst>
      <p:ext uri="{BB962C8B-B14F-4D97-AF65-F5344CB8AC3E}">
        <p14:creationId xmlns:p14="http://schemas.microsoft.com/office/powerpoint/2010/main" val="1504387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4" name="Picture Placeholder 7"/>
          <p:cNvSpPr>
            <a:spLocks noGrp="1"/>
          </p:cNvSpPr>
          <p:nvPr>
            <p:ph type="pic" sz="quarter" idx="10"/>
          </p:nvPr>
        </p:nvSpPr>
        <p:spPr>
          <a:xfrm>
            <a:off x="-304027" y="0"/>
            <a:ext cx="12496028" cy="6858000"/>
          </a:xfrm>
          <a:prstGeom prst="rect">
            <a:avLst/>
          </a:prstGeom>
          <a:pattFill prst="divot">
            <a:fgClr>
              <a:srgbClr val="00B0F0"/>
            </a:fgClr>
            <a:bgClr>
              <a:schemeClr val="bg1"/>
            </a:bgClr>
          </a:pattFill>
        </p:spPr>
        <p:txBody>
          <a:bodyPr anchor="ctr">
            <a:normAutofit/>
          </a:bodyPr>
          <a:lstStyle>
            <a:lvl1pPr marL="0" indent="0" algn="ctr">
              <a:buNone/>
              <a:defRPr sz="1800"/>
            </a:lvl1pPr>
          </a:lstStyle>
          <a:p>
            <a:r>
              <a:rPr lang="en-US" dirty="0"/>
              <a:t>Click icon to add picture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027" y="0"/>
            <a:ext cx="12496027"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1194" y="5936342"/>
            <a:ext cx="1460454" cy="670125"/>
          </a:xfrm>
          <a:prstGeom prst="rect">
            <a:avLst/>
          </a:prstGeom>
        </p:spPr>
      </p:pic>
    </p:spTree>
    <p:extLst>
      <p:ext uri="{BB962C8B-B14F-4D97-AF65-F5344CB8AC3E}">
        <p14:creationId xmlns:p14="http://schemas.microsoft.com/office/powerpoint/2010/main" val="852161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645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267403"/>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2"/>
          </p:nvPr>
        </p:nvSpPr>
        <p:spPr>
          <a:xfrm>
            <a:off x="9552991" y="6356350"/>
            <a:ext cx="9812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A755-845C-4FF9-B7D5-F897DF704572}" type="datetime1">
              <a:rPr lang="en-US" smtClean="0"/>
              <a:t>3/28/2023</a:t>
            </a:fld>
            <a:endParaRPr lang="en-US" dirty="0"/>
          </a:p>
        </p:txBody>
      </p:sp>
      <p:sp>
        <p:nvSpPr>
          <p:cNvPr id="6" name="Slide Number Placeholder 5"/>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dirty="0"/>
          </a:p>
        </p:txBody>
      </p:sp>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4038600" y="627346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43"/>
          <a:stretch>
            <a:fillRect/>
          </a:stretch>
        </p:blipFill>
        <p:spPr>
          <a:xfrm>
            <a:off x="612664" y="6120722"/>
            <a:ext cx="1463167" cy="670618"/>
          </a:xfrm>
          <a:prstGeom prst="rect">
            <a:avLst/>
          </a:prstGeom>
        </p:spPr>
      </p:pic>
    </p:spTree>
    <p:extLst>
      <p:ext uri="{BB962C8B-B14F-4D97-AF65-F5344CB8AC3E}">
        <p14:creationId xmlns:p14="http://schemas.microsoft.com/office/powerpoint/2010/main" val="903746646"/>
      </p:ext>
    </p:extLst>
  </p:cSld>
  <p:clrMap bg1="lt1" tx1="dk1" bg2="lt2" tx2="dk2" accent1="accent1" accent2="accent2" accent3="accent3" accent4="accent4" accent5="accent5" accent6="accent6" hlink="hlink" folHlink="folHlink"/>
  <p:sldLayoutIdLst>
    <p:sldLayoutId id="2147483708" r:id="rId1"/>
    <p:sldLayoutId id="2147483722" r:id="rId2"/>
    <p:sldLayoutId id="2147483723" r:id="rId3"/>
    <p:sldLayoutId id="2147483707" r:id="rId4"/>
    <p:sldLayoutId id="2147483660" r:id="rId5"/>
    <p:sldLayoutId id="2147483702" r:id="rId6"/>
    <p:sldLayoutId id="2147483672" r:id="rId7"/>
    <p:sldLayoutId id="2147483705" r:id="rId8"/>
    <p:sldLayoutId id="2147483697" r:id="rId9"/>
    <p:sldLayoutId id="2147483698" r:id="rId10"/>
    <p:sldLayoutId id="2147483704" r:id="rId11"/>
    <p:sldLayoutId id="2147483706" r:id="rId12"/>
    <p:sldLayoutId id="2147483701" r:id="rId13"/>
    <p:sldLayoutId id="2147483699" r:id="rId14"/>
    <p:sldLayoutId id="2147483700"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71" r:id="rId40"/>
    <p:sldLayoutId id="2147483725" r:id="rId41"/>
  </p:sldLayoutIdLst>
  <p:hf hdr="0"/>
  <p:txStyles>
    <p:titleStyle>
      <a:lvl1pPr algn="l" defTabSz="914400" rtl="0" eaLnBrk="1" latinLnBrk="0" hangingPunct="1">
        <a:lnSpc>
          <a:spcPct val="90000"/>
        </a:lnSpc>
        <a:spcBef>
          <a:spcPct val="0"/>
        </a:spcBef>
        <a:buNone/>
        <a:defRPr sz="4000" kern="1200">
          <a:solidFill>
            <a:srgbClr val="4A498E"/>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1CBCC-1764-461A-BE7C-A4A14F8F9321}"/>
              </a:ext>
            </a:extLst>
          </p:cNvPr>
          <p:cNvPicPr>
            <a:picLocks noChangeAspect="1"/>
          </p:cNvPicPr>
          <p:nvPr/>
        </p:nvPicPr>
        <p:blipFill>
          <a:blip r:embed="rId2"/>
          <a:stretch>
            <a:fillRect/>
          </a:stretch>
        </p:blipFill>
        <p:spPr>
          <a:xfrm>
            <a:off x="495565" y="0"/>
            <a:ext cx="11704962"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395" y="1320337"/>
            <a:ext cx="8000582" cy="3671044"/>
          </a:xfrm>
          <a:prstGeom prst="rect">
            <a:avLst/>
          </a:prstGeom>
        </p:spPr>
      </p:pic>
      <p:sp>
        <p:nvSpPr>
          <p:cNvPr id="7" name="TextBox 6"/>
          <p:cNvSpPr txBox="1"/>
          <p:nvPr/>
        </p:nvSpPr>
        <p:spPr>
          <a:xfrm>
            <a:off x="0" y="6200933"/>
            <a:ext cx="1995056" cy="338554"/>
          </a:xfrm>
          <a:prstGeom prst="rect">
            <a:avLst/>
          </a:prstGeom>
          <a:noFill/>
        </p:spPr>
        <p:txBody>
          <a:bodyPr wrap="square" rtlCol="0">
            <a:spAutoFit/>
          </a:bodyPr>
          <a:lstStyle/>
          <a:p>
            <a:pPr algn="ctr"/>
            <a:r>
              <a:rPr lang="en-US" sz="1600" b="1" dirty="0">
                <a:solidFill>
                  <a:srgbClr val="9D9D9D"/>
                </a:solidFill>
                <a:latin typeface="Gotham Bold" charset="0"/>
                <a:ea typeface="Gotham Bold" charset="0"/>
                <a:cs typeface="Gotham Bold" charset="0"/>
              </a:rPr>
              <a:t>08.08.2022</a:t>
            </a:r>
          </a:p>
        </p:txBody>
      </p:sp>
      <p:cxnSp>
        <p:nvCxnSpPr>
          <p:cNvPr id="14" name="Straight Connector 13"/>
          <p:cNvCxnSpPr>
            <a:cxnSpLocks/>
          </p:cNvCxnSpPr>
          <p:nvPr/>
        </p:nvCxnSpPr>
        <p:spPr>
          <a:xfrm flipH="1">
            <a:off x="1868924" y="5627077"/>
            <a:ext cx="863125" cy="0"/>
          </a:xfrm>
          <a:prstGeom prst="line">
            <a:avLst/>
          </a:prstGeom>
          <a:ln>
            <a:solidFill>
              <a:srgbClr val="9DC3C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H="1">
            <a:off x="9499600" y="5627077"/>
            <a:ext cx="869377" cy="0"/>
          </a:xfrm>
          <a:prstGeom prst="line">
            <a:avLst/>
          </a:prstGeom>
          <a:ln>
            <a:solidFill>
              <a:srgbClr val="9DC3CC"/>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CD5ABB6-A2E5-422F-A0AE-AE270F15B31A}"/>
              </a:ext>
            </a:extLst>
          </p:cNvPr>
          <p:cNvSpPr txBox="1"/>
          <p:nvPr/>
        </p:nvSpPr>
        <p:spPr>
          <a:xfrm>
            <a:off x="2732049" y="5263453"/>
            <a:ext cx="6767551" cy="584775"/>
          </a:xfrm>
          <a:prstGeom prst="rect">
            <a:avLst/>
          </a:prstGeom>
          <a:noFill/>
          <a:ln w="28575">
            <a:solidFill>
              <a:schemeClr val="bg2"/>
            </a:solidFill>
          </a:ln>
        </p:spPr>
        <p:txBody>
          <a:bodyPr wrap="square" rtlCol="0">
            <a:spAutoFit/>
          </a:bodyPr>
          <a:lstStyle/>
          <a:p>
            <a:pPr algn="ctr"/>
            <a:r>
              <a:rPr lang="en-US" sz="3200" dirty="0">
                <a:solidFill>
                  <a:srgbClr val="A0C4CD"/>
                </a:solidFill>
                <a:latin typeface="Calibri" panose="020F0502020204030204" pitchFamily="34" charset="0"/>
                <a:ea typeface="nevis" charset="0"/>
                <a:cs typeface="Calibri" panose="020F0502020204030204" pitchFamily="34" charset="0"/>
              </a:rPr>
              <a:t>India All-Star Training: Advance SQL</a:t>
            </a:r>
          </a:p>
        </p:txBody>
      </p:sp>
    </p:spTree>
    <p:extLst>
      <p:ext uri="{BB962C8B-B14F-4D97-AF65-F5344CB8AC3E}">
        <p14:creationId xmlns:p14="http://schemas.microsoft.com/office/powerpoint/2010/main" val="1839631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JOINS – Continued </a:t>
            </a:r>
          </a:p>
        </p:txBody>
      </p:sp>
      <p:sp>
        <p:nvSpPr>
          <p:cNvPr id="5" name="TextBox 4">
            <a:extLst>
              <a:ext uri="{FF2B5EF4-FFF2-40B4-BE49-F238E27FC236}">
                <a16:creationId xmlns:a16="http://schemas.microsoft.com/office/drawing/2014/main" id="{7DB31084-19BF-A729-E025-8F91F2703371}"/>
              </a:ext>
            </a:extLst>
          </p:cNvPr>
          <p:cNvSpPr txBox="1"/>
          <p:nvPr/>
        </p:nvSpPr>
        <p:spPr>
          <a:xfrm>
            <a:off x="398584" y="1520261"/>
            <a:ext cx="6314732" cy="119181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b="0" i="0" dirty="0">
                <a:solidFill>
                  <a:srgbClr val="0000CD"/>
                </a:solidFill>
                <a:effectLst/>
              </a:rPr>
              <a:t>SELECT</a:t>
            </a:r>
            <a:r>
              <a:rPr lang="en-IN" sz="1600" b="0" i="0" dirty="0">
                <a:solidFill>
                  <a:srgbClr val="000000"/>
                </a:solidFill>
                <a:effectLst/>
              </a:rPr>
              <a:t> *</a:t>
            </a:r>
            <a:br>
              <a:rPr lang="en-IN" sz="1600" dirty="0"/>
            </a:br>
            <a:r>
              <a:rPr lang="en-IN" sz="1600" b="0" i="0" dirty="0">
                <a:solidFill>
                  <a:srgbClr val="0000CD"/>
                </a:solidFill>
                <a:effectLst/>
              </a:rPr>
              <a:t>FROM</a:t>
            </a:r>
            <a:r>
              <a:rPr lang="en-IN" sz="1600" b="0" i="0" dirty="0">
                <a:solidFill>
                  <a:srgbClr val="000000"/>
                </a:solidFill>
                <a:effectLst/>
              </a:rPr>
              <a:t> Orders</a:t>
            </a:r>
            <a:br>
              <a:rPr lang="en-IN" sz="1600" dirty="0"/>
            </a:br>
            <a:r>
              <a:rPr lang="en-IN" sz="1600" b="0" i="0" dirty="0">
                <a:solidFill>
                  <a:srgbClr val="0000CD"/>
                </a:solidFill>
                <a:effectLst/>
              </a:rPr>
              <a:t>INNER</a:t>
            </a:r>
            <a:r>
              <a:rPr lang="en-IN" sz="1600" b="0" i="0" dirty="0">
                <a:solidFill>
                  <a:srgbClr val="000000"/>
                </a:solidFill>
                <a:effectLst/>
              </a:rPr>
              <a:t> </a:t>
            </a:r>
            <a:r>
              <a:rPr lang="en-IN" sz="1600" b="0" i="0" dirty="0">
                <a:solidFill>
                  <a:srgbClr val="0000CD"/>
                </a:solidFill>
                <a:effectLst/>
              </a:rPr>
              <a:t>JOIN</a:t>
            </a:r>
            <a:r>
              <a:rPr lang="en-IN" sz="1600" b="0" i="0" dirty="0">
                <a:solidFill>
                  <a:srgbClr val="000000"/>
                </a:solidFill>
                <a:effectLst/>
              </a:rPr>
              <a:t> Customers </a:t>
            </a:r>
          </a:p>
          <a:p>
            <a:r>
              <a:rPr lang="en-IN" sz="1600" b="0" i="0" dirty="0">
                <a:solidFill>
                  <a:srgbClr val="0000CD"/>
                </a:solidFill>
                <a:effectLst/>
              </a:rPr>
              <a:t>ON</a:t>
            </a:r>
            <a:r>
              <a:rPr lang="en-IN" sz="1600" b="0" i="0" dirty="0">
                <a:solidFill>
                  <a:srgbClr val="000000"/>
                </a:solidFill>
                <a:effectLst/>
              </a:rPr>
              <a:t> </a:t>
            </a:r>
            <a:r>
              <a:rPr lang="en-IN" sz="1600" b="0" i="0" dirty="0" err="1">
                <a:solidFill>
                  <a:srgbClr val="000000"/>
                </a:solidFill>
                <a:effectLst/>
              </a:rPr>
              <a:t>Orders.customerid</a:t>
            </a:r>
            <a:r>
              <a:rPr lang="en-IN" sz="1600" b="0" i="0" dirty="0">
                <a:solidFill>
                  <a:srgbClr val="000000"/>
                </a:solidFill>
                <a:effectLst/>
              </a:rPr>
              <a:t>=</a:t>
            </a:r>
            <a:r>
              <a:rPr lang="en-IN" sz="1600" b="0" i="0" dirty="0" err="1">
                <a:solidFill>
                  <a:srgbClr val="000000"/>
                </a:solidFill>
                <a:effectLst/>
              </a:rPr>
              <a:t>Customers.customerid</a:t>
            </a:r>
            <a:r>
              <a:rPr lang="en-IN" sz="1600" b="0" i="0" dirty="0">
                <a:solidFill>
                  <a:srgbClr val="000000"/>
                </a:solidFill>
                <a:effectLst/>
              </a:rPr>
              <a:t>;</a:t>
            </a:r>
            <a:endParaRPr lang="en-IN" sz="1600" dirty="0"/>
          </a:p>
        </p:txBody>
      </p:sp>
      <p:sp>
        <p:nvSpPr>
          <p:cNvPr id="6" name="Rectangle 3">
            <a:extLst>
              <a:ext uri="{FF2B5EF4-FFF2-40B4-BE49-F238E27FC236}">
                <a16:creationId xmlns:a16="http://schemas.microsoft.com/office/drawing/2014/main" id="{6B35970A-7790-44F9-6CCF-3E911077B8B0}"/>
              </a:ext>
            </a:extLst>
          </p:cNvPr>
          <p:cNvSpPr txBox="1">
            <a:spLocks noChangeArrowheads="1"/>
          </p:cNvSpPr>
          <p:nvPr/>
        </p:nvSpPr>
        <p:spPr>
          <a:xfrm>
            <a:off x="398584" y="4673202"/>
            <a:ext cx="10515600" cy="6645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rgbClr val="0057B2"/>
                </a:solidFill>
                <a:latin typeface="+mj-lt"/>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rgbClr val="595959"/>
                </a:solidFill>
                <a:latin typeface="+mj-lt"/>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rgbClr val="595959"/>
                </a:solidFill>
                <a:latin typeface="+mj-lt"/>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rgbClr val="006600"/>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95959"/>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6400" indent="-406400">
              <a:spcBef>
                <a:spcPct val="0"/>
              </a:spcBef>
              <a:spcAft>
                <a:spcPts val="600"/>
              </a:spcAft>
              <a:buSzPct val="90000"/>
              <a:defRPr/>
            </a:pPr>
            <a:r>
              <a:rPr lang="en-US" sz="2000" dirty="0">
                <a:solidFill>
                  <a:srgbClr val="4A498E"/>
                </a:solidFill>
                <a:latin typeface="+mn-lt"/>
                <a:ea typeface="+mj-ea"/>
                <a:cs typeface="+mj-cs"/>
              </a:rPr>
              <a:t>What happens when we do Select * in the join statement</a:t>
            </a:r>
            <a:endParaRPr lang="en-US" sz="2000" dirty="0">
              <a:solidFill>
                <a:srgbClr val="595959"/>
              </a:solidFill>
              <a:latin typeface="+mn-lt"/>
              <a:ea typeface="ＭＳ Ｐゴシック" pitchFamily="-111" charset="-128"/>
            </a:endParaRPr>
          </a:p>
        </p:txBody>
      </p:sp>
      <p:sp>
        <p:nvSpPr>
          <p:cNvPr id="7" name="TextBox 6">
            <a:extLst>
              <a:ext uri="{FF2B5EF4-FFF2-40B4-BE49-F238E27FC236}">
                <a16:creationId xmlns:a16="http://schemas.microsoft.com/office/drawing/2014/main" id="{171F0768-14C8-F314-1B45-A999852F6A9F}"/>
              </a:ext>
            </a:extLst>
          </p:cNvPr>
          <p:cNvSpPr txBox="1"/>
          <p:nvPr/>
        </p:nvSpPr>
        <p:spPr>
          <a:xfrm>
            <a:off x="398584" y="1009613"/>
            <a:ext cx="6945646" cy="400110"/>
          </a:xfrm>
          <a:prstGeom prst="rect">
            <a:avLst/>
          </a:prstGeom>
          <a:noFill/>
        </p:spPr>
        <p:txBody>
          <a:bodyPr wrap="square">
            <a:spAutoFit/>
          </a:bodyPr>
          <a:lstStyle/>
          <a:p>
            <a:r>
              <a:rPr lang="en-IN" sz="2000" dirty="0"/>
              <a:t>Select all with joins</a:t>
            </a:r>
          </a:p>
        </p:txBody>
      </p:sp>
    </p:spTree>
    <p:extLst>
      <p:ext uri="{BB962C8B-B14F-4D97-AF65-F5344CB8AC3E}">
        <p14:creationId xmlns:p14="http://schemas.microsoft.com/office/powerpoint/2010/main" val="1024464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JOINS – Continued</a:t>
            </a:r>
          </a:p>
        </p:txBody>
      </p:sp>
      <p:sp>
        <p:nvSpPr>
          <p:cNvPr id="6" name="Rectangle 3">
            <a:extLst>
              <a:ext uri="{FF2B5EF4-FFF2-40B4-BE49-F238E27FC236}">
                <a16:creationId xmlns:a16="http://schemas.microsoft.com/office/drawing/2014/main" id="{6B35970A-7790-44F9-6CCF-3E911077B8B0}"/>
              </a:ext>
            </a:extLst>
          </p:cNvPr>
          <p:cNvSpPr txBox="1">
            <a:spLocks noChangeArrowheads="1"/>
          </p:cNvSpPr>
          <p:nvPr/>
        </p:nvSpPr>
        <p:spPr>
          <a:xfrm>
            <a:off x="413097" y="5097236"/>
            <a:ext cx="10515600" cy="6645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rgbClr val="0057B2"/>
                </a:solidFill>
                <a:latin typeface="+mj-lt"/>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rgbClr val="595959"/>
                </a:solidFill>
                <a:latin typeface="+mj-lt"/>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rgbClr val="595959"/>
                </a:solidFill>
                <a:latin typeface="+mj-lt"/>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rgbClr val="006600"/>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95959"/>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6400" indent="-406400">
              <a:spcBef>
                <a:spcPct val="0"/>
              </a:spcBef>
              <a:spcAft>
                <a:spcPts val="600"/>
              </a:spcAft>
              <a:buSzPct val="90000"/>
              <a:defRPr/>
            </a:pPr>
            <a:r>
              <a:rPr lang="en-US" sz="2000" dirty="0">
                <a:solidFill>
                  <a:srgbClr val="4A498E"/>
                </a:solidFill>
                <a:latin typeface="+mn-lt"/>
                <a:ea typeface="+mj-ea"/>
                <a:cs typeface="+mj-cs"/>
              </a:rPr>
              <a:t>Its always a best practice to check the number of rows affected, the result of join, the numbers of rows in the left table, number of rows on which join resulted</a:t>
            </a:r>
            <a:endParaRPr lang="en-US" sz="2000" dirty="0">
              <a:solidFill>
                <a:srgbClr val="595959"/>
              </a:solidFill>
              <a:latin typeface="+mn-lt"/>
              <a:ea typeface="ＭＳ Ｐゴシック" pitchFamily="-111" charset="-128"/>
            </a:endParaRPr>
          </a:p>
        </p:txBody>
      </p:sp>
      <p:sp>
        <p:nvSpPr>
          <p:cNvPr id="7" name="TextBox 6">
            <a:extLst>
              <a:ext uri="{FF2B5EF4-FFF2-40B4-BE49-F238E27FC236}">
                <a16:creationId xmlns:a16="http://schemas.microsoft.com/office/drawing/2014/main" id="{80C3A6F6-FADA-F9B5-F2C7-FDC84FA39B64}"/>
              </a:ext>
            </a:extLst>
          </p:cNvPr>
          <p:cNvSpPr txBox="1"/>
          <p:nvPr/>
        </p:nvSpPr>
        <p:spPr>
          <a:xfrm>
            <a:off x="413098" y="1638875"/>
            <a:ext cx="7422964" cy="309872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b="0" i="0" dirty="0">
                <a:solidFill>
                  <a:srgbClr val="0000CD"/>
                </a:solidFill>
                <a:effectLst/>
              </a:rPr>
              <a:t>CREATE TABLE </a:t>
            </a:r>
            <a:r>
              <a:rPr lang="en-IN" sz="1600" b="0" i="0" dirty="0" err="1">
                <a:solidFill>
                  <a:srgbClr val="000000"/>
                </a:solidFill>
                <a:effectLst/>
              </a:rPr>
              <a:t>Order_Customer</a:t>
            </a:r>
            <a:r>
              <a:rPr lang="en-IN" sz="1600" b="0" i="0" dirty="0">
                <a:solidFill>
                  <a:srgbClr val="000000"/>
                </a:solidFill>
                <a:effectLst/>
              </a:rPr>
              <a:t> AS</a:t>
            </a:r>
            <a:endParaRPr lang="en-IN" sz="1600" b="0" i="0" dirty="0">
              <a:solidFill>
                <a:srgbClr val="0000CD"/>
              </a:solidFill>
              <a:effectLst/>
            </a:endParaRPr>
          </a:p>
          <a:p>
            <a:r>
              <a:rPr lang="en-IN" sz="1600" b="0" i="0" dirty="0">
                <a:solidFill>
                  <a:srgbClr val="0000CD"/>
                </a:solidFill>
                <a:effectLst/>
              </a:rPr>
              <a:t>SELECT</a:t>
            </a:r>
            <a:r>
              <a:rPr lang="en-IN" sz="1600" b="0" i="0" dirty="0">
                <a:solidFill>
                  <a:srgbClr val="000000"/>
                </a:solidFill>
                <a:effectLst/>
              </a:rPr>
              <a:t> </a:t>
            </a:r>
            <a:r>
              <a:rPr lang="en-IN" sz="1600" b="0" i="0" dirty="0" err="1">
                <a:solidFill>
                  <a:srgbClr val="000000"/>
                </a:solidFill>
                <a:effectLst/>
              </a:rPr>
              <a:t>Orders.</a:t>
            </a:r>
            <a:r>
              <a:rPr lang="en-IN" sz="1600" dirty="0" err="1">
                <a:solidFill>
                  <a:srgbClr val="000000"/>
                </a:solidFill>
              </a:rPr>
              <a:t>o</a:t>
            </a:r>
            <a:r>
              <a:rPr lang="en-IN" sz="1600" b="0" i="0" dirty="0" err="1">
                <a:solidFill>
                  <a:srgbClr val="000000"/>
                </a:solidFill>
                <a:effectLst/>
              </a:rPr>
              <a:t>rderid</a:t>
            </a:r>
            <a:r>
              <a:rPr lang="en-IN" sz="1600" b="0" i="0" dirty="0">
                <a:solidFill>
                  <a:srgbClr val="000000"/>
                </a:solidFill>
                <a:effectLst/>
              </a:rPr>
              <a:t>, </a:t>
            </a:r>
            <a:r>
              <a:rPr lang="en-IN" sz="1600" b="0" i="0" dirty="0" err="1">
                <a:solidFill>
                  <a:srgbClr val="000000"/>
                </a:solidFill>
                <a:effectLst/>
              </a:rPr>
              <a:t>Customers.</a:t>
            </a:r>
            <a:r>
              <a:rPr lang="en-IN" sz="1600" dirty="0" err="1">
                <a:solidFill>
                  <a:srgbClr val="000000"/>
                </a:solidFill>
              </a:rPr>
              <a:t>c</a:t>
            </a:r>
            <a:r>
              <a:rPr lang="en-IN" sz="1600" b="0" i="0" dirty="0" err="1">
                <a:solidFill>
                  <a:srgbClr val="000000"/>
                </a:solidFill>
                <a:effectLst/>
              </a:rPr>
              <a:t>ustomername</a:t>
            </a:r>
            <a:br>
              <a:rPr lang="en-IN" sz="1600" dirty="0"/>
            </a:br>
            <a:r>
              <a:rPr lang="en-IN" sz="1600" b="0" i="0" dirty="0">
                <a:solidFill>
                  <a:srgbClr val="0000CD"/>
                </a:solidFill>
                <a:effectLst/>
              </a:rPr>
              <a:t>FROM</a:t>
            </a:r>
            <a:r>
              <a:rPr lang="en-IN" sz="1600" b="0" i="0" dirty="0">
                <a:solidFill>
                  <a:srgbClr val="000000"/>
                </a:solidFill>
                <a:effectLst/>
              </a:rPr>
              <a:t> Orders</a:t>
            </a:r>
          </a:p>
          <a:p>
            <a:r>
              <a:rPr lang="en-IN" sz="1600" dirty="0">
                <a:solidFill>
                  <a:srgbClr val="0000CD"/>
                </a:solidFill>
              </a:rPr>
              <a:t>LEFT</a:t>
            </a:r>
            <a:r>
              <a:rPr lang="en-IN" sz="1600" b="0" i="0" dirty="0">
                <a:solidFill>
                  <a:srgbClr val="000000"/>
                </a:solidFill>
                <a:effectLst/>
              </a:rPr>
              <a:t> </a:t>
            </a:r>
            <a:r>
              <a:rPr lang="en-IN" sz="1600" b="0" i="0" dirty="0">
                <a:solidFill>
                  <a:srgbClr val="0000CD"/>
                </a:solidFill>
                <a:effectLst/>
              </a:rPr>
              <a:t>JOIN</a:t>
            </a:r>
            <a:r>
              <a:rPr lang="en-IN" sz="1600" b="0" i="0" dirty="0">
                <a:solidFill>
                  <a:srgbClr val="000000"/>
                </a:solidFill>
                <a:effectLst/>
              </a:rPr>
              <a:t> Customers </a:t>
            </a:r>
          </a:p>
          <a:p>
            <a:r>
              <a:rPr lang="en-IN" sz="1600" b="0" i="0" dirty="0">
                <a:solidFill>
                  <a:srgbClr val="0000CD"/>
                </a:solidFill>
                <a:effectLst/>
              </a:rPr>
              <a:t>ON</a:t>
            </a:r>
            <a:r>
              <a:rPr lang="en-IN" sz="1600" b="0" i="0" dirty="0">
                <a:solidFill>
                  <a:srgbClr val="000000"/>
                </a:solidFill>
                <a:effectLst/>
              </a:rPr>
              <a:t> </a:t>
            </a:r>
            <a:r>
              <a:rPr lang="en-IN" sz="1600" b="0" i="0" dirty="0" err="1">
                <a:solidFill>
                  <a:srgbClr val="000000"/>
                </a:solidFill>
                <a:effectLst/>
              </a:rPr>
              <a:t>Orders.</a:t>
            </a:r>
            <a:r>
              <a:rPr lang="en-IN" sz="1600" dirty="0" err="1">
                <a:solidFill>
                  <a:srgbClr val="000000"/>
                </a:solidFill>
              </a:rPr>
              <a:t>c</a:t>
            </a:r>
            <a:r>
              <a:rPr lang="en-IN" sz="1600" b="0" i="0" dirty="0" err="1">
                <a:solidFill>
                  <a:srgbClr val="000000"/>
                </a:solidFill>
                <a:effectLst/>
              </a:rPr>
              <a:t>ustomerid</a:t>
            </a:r>
            <a:r>
              <a:rPr lang="en-IN" sz="1600" b="0" i="0" dirty="0">
                <a:solidFill>
                  <a:srgbClr val="000000"/>
                </a:solidFill>
                <a:effectLst/>
              </a:rPr>
              <a:t>=</a:t>
            </a:r>
            <a:r>
              <a:rPr lang="en-IN" sz="1600" b="0" i="0" dirty="0" err="1">
                <a:solidFill>
                  <a:srgbClr val="000000"/>
                </a:solidFill>
                <a:effectLst/>
              </a:rPr>
              <a:t>Customers.customerid</a:t>
            </a:r>
            <a:r>
              <a:rPr lang="en-IN" sz="1600" b="0" i="0" dirty="0">
                <a:solidFill>
                  <a:srgbClr val="000000"/>
                </a:solidFill>
                <a:effectLst/>
              </a:rPr>
              <a:t>;</a:t>
            </a:r>
          </a:p>
          <a:p>
            <a:endParaRPr lang="en-IN" sz="1600" b="0" i="0" dirty="0">
              <a:solidFill>
                <a:srgbClr val="0000CD"/>
              </a:solidFill>
              <a:effectLst/>
            </a:endParaRPr>
          </a:p>
          <a:p>
            <a:endParaRPr lang="en-IN" sz="1600" b="0" i="0" dirty="0">
              <a:solidFill>
                <a:srgbClr val="0000CD"/>
              </a:solidFill>
              <a:effectLst/>
            </a:endParaRPr>
          </a:p>
          <a:p>
            <a:r>
              <a:rPr lang="en-IN" sz="1600" b="0" i="0" dirty="0">
                <a:solidFill>
                  <a:srgbClr val="0000CD"/>
                </a:solidFill>
                <a:effectLst/>
              </a:rPr>
              <a:t>SELECT</a:t>
            </a:r>
            <a:r>
              <a:rPr lang="en-IN" sz="1600" b="0" i="0" dirty="0">
                <a:solidFill>
                  <a:srgbClr val="000000"/>
                </a:solidFill>
                <a:effectLst/>
              </a:rPr>
              <a:t> </a:t>
            </a:r>
            <a:r>
              <a:rPr lang="en-IN" sz="1600" dirty="0">
                <a:solidFill>
                  <a:srgbClr val="000000"/>
                </a:solidFill>
              </a:rPr>
              <a:t>COUNT(</a:t>
            </a:r>
            <a:r>
              <a:rPr lang="en-IN" sz="1600" dirty="0" err="1">
                <a:solidFill>
                  <a:srgbClr val="000000"/>
                </a:solidFill>
              </a:rPr>
              <a:t>o</a:t>
            </a:r>
            <a:r>
              <a:rPr lang="en-IN" sz="1600" b="0" i="0" dirty="0" err="1">
                <a:solidFill>
                  <a:srgbClr val="000000"/>
                </a:solidFill>
                <a:effectLst/>
              </a:rPr>
              <a:t>rderid</a:t>
            </a:r>
            <a:r>
              <a:rPr lang="en-IN" sz="1600" b="0" i="0" dirty="0">
                <a:solidFill>
                  <a:srgbClr val="000000"/>
                </a:solidFill>
                <a:effectLst/>
              </a:rPr>
              <a:t>) </a:t>
            </a:r>
            <a:r>
              <a:rPr lang="en-IN" sz="1600" b="0" i="0" dirty="0">
                <a:solidFill>
                  <a:srgbClr val="0000CD"/>
                </a:solidFill>
                <a:effectLst/>
              </a:rPr>
              <a:t>FROM</a:t>
            </a:r>
            <a:r>
              <a:rPr lang="en-IN" sz="1600" b="0" i="0" dirty="0">
                <a:solidFill>
                  <a:srgbClr val="000000"/>
                </a:solidFill>
                <a:effectLst/>
              </a:rPr>
              <a:t> Orders;--32000</a:t>
            </a:r>
          </a:p>
          <a:p>
            <a:r>
              <a:rPr lang="en-IN" sz="1600" b="0" i="0" dirty="0">
                <a:solidFill>
                  <a:srgbClr val="0000CD"/>
                </a:solidFill>
                <a:effectLst/>
              </a:rPr>
              <a:t>SELECT</a:t>
            </a:r>
            <a:r>
              <a:rPr lang="en-IN" sz="1600" b="0" i="0" dirty="0">
                <a:solidFill>
                  <a:srgbClr val="000000"/>
                </a:solidFill>
                <a:effectLst/>
              </a:rPr>
              <a:t> </a:t>
            </a:r>
            <a:r>
              <a:rPr lang="en-IN" sz="1600" dirty="0">
                <a:solidFill>
                  <a:srgbClr val="000000"/>
                </a:solidFill>
              </a:rPr>
              <a:t>COUNT(</a:t>
            </a:r>
            <a:r>
              <a:rPr lang="en-IN" sz="1600" dirty="0" err="1">
                <a:solidFill>
                  <a:srgbClr val="000000"/>
                </a:solidFill>
              </a:rPr>
              <a:t>c</a:t>
            </a:r>
            <a:r>
              <a:rPr lang="en-IN" sz="1600" b="0" i="0" dirty="0" err="1">
                <a:solidFill>
                  <a:srgbClr val="000000"/>
                </a:solidFill>
                <a:effectLst/>
              </a:rPr>
              <a:t>ustomerid</a:t>
            </a:r>
            <a:r>
              <a:rPr lang="en-IN" sz="1600" b="0" i="0" dirty="0">
                <a:solidFill>
                  <a:srgbClr val="000000"/>
                </a:solidFill>
                <a:effectLst/>
              </a:rPr>
              <a:t>) </a:t>
            </a:r>
            <a:r>
              <a:rPr lang="en-IN" sz="1600" b="0" i="0" dirty="0">
                <a:solidFill>
                  <a:srgbClr val="0000CD"/>
                </a:solidFill>
                <a:effectLst/>
              </a:rPr>
              <a:t>FROM</a:t>
            </a:r>
            <a:r>
              <a:rPr lang="en-IN" sz="1600" dirty="0">
                <a:solidFill>
                  <a:srgbClr val="0000CD"/>
                </a:solidFill>
              </a:rPr>
              <a:t> </a:t>
            </a:r>
            <a:r>
              <a:rPr lang="en-IN" sz="1600" b="0" i="0" dirty="0">
                <a:solidFill>
                  <a:srgbClr val="000000"/>
                </a:solidFill>
                <a:effectLst/>
              </a:rPr>
              <a:t>Customers; --1800</a:t>
            </a:r>
            <a:endParaRPr lang="en-IN" sz="1600" dirty="0"/>
          </a:p>
          <a:p>
            <a:r>
              <a:rPr lang="en-IN" sz="1600" b="0" i="0" dirty="0">
                <a:solidFill>
                  <a:srgbClr val="0000CD"/>
                </a:solidFill>
                <a:effectLst/>
              </a:rPr>
              <a:t>SELECT</a:t>
            </a:r>
            <a:r>
              <a:rPr lang="en-IN" sz="1600" b="0" i="0" dirty="0">
                <a:solidFill>
                  <a:srgbClr val="000000"/>
                </a:solidFill>
                <a:effectLst/>
              </a:rPr>
              <a:t> </a:t>
            </a:r>
            <a:r>
              <a:rPr lang="en-IN" sz="1600" dirty="0">
                <a:solidFill>
                  <a:srgbClr val="000000"/>
                </a:solidFill>
              </a:rPr>
              <a:t>COUNT(</a:t>
            </a:r>
            <a:r>
              <a:rPr lang="en-IN" sz="1600" dirty="0" err="1">
                <a:solidFill>
                  <a:srgbClr val="000000"/>
                </a:solidFill>
              </a:rPr>
              <a:t>o</a:t>
            </a:r>
            <a:r>
              <a:rPr lang="en-IN" sz="1600" b="0" i="0" dirty="0" err="1">
                <a:solidFill>
                  <a:srgbClr val="000000"/>
                </a:solidFill>
                <a:effectLst/>
              </a:rPr>
              <a:t>rderid</a:t>
            </a:r>
            <a:r>
              <a:rPr lang="en-IN" sz="1600" b="0" i="0" dirty="0">
                <a:solidFill>
                  <a:srgbClr val="000000"/>
                </a:solidFill>
                <a:effectLst/>
              </a:rPr>
              <a:t>), </a:t>
            </a:r>
            <a:r>
              <a:rPr lang="en-IN" sz="1600" dirty="0">
                <a:solidFill>
                  <a:srgbClr val="000000"/>
                </a:solidFill>
              </a:rPr>
              <a:t>COUNT(</a:t>
            </a:r>
            <a:r>
              <a:rPr lang="en-IN" sz="1600" dirty="0" err="1">
                <a:solidFill>
                  <a:srgbClr val="000000"/>
                </a:solidFill>
              </a:rPr>
              <a:t>c</a:t>
            </a:r>
            <a:r>
              <a:rPr lang="en-IN" sz="1600" b="0" i="0" dirty="0" err="1">
                <a:solidFill>
                  <a:srgbClr val="000000"/>
                </a:solidFill>
                <a:effectLst/>
              </a:rPr>
              <a:t>ustomername</a:t>
            </a:r>
            <a:r>
              <a:rPr lang="en-IN" sz="1600" b="0" i="0" dirty="0">
                <a:solidFill>
                  <a:srgbClr val="000000"/>
                </a:solidFill>
                <a:effectLst/>
              </a:rPr>
              <a:t>) </a:t>
            </a:r>
            <a:r>
              <a:rPr lang="en-IN" sz="1600" b="0" i="0" dirty="0">
                <a:solidFill>
                  <a:srgbClr val="0000CD"/>
                </a:solidFill>
                <a:effectLst/>
              </a:rPr>
              <a:t>FROM</a:t>
            </a:r>
            <a:r>
              <a:rPr lang="en-IN" sz="1600" dirty="0">
                <a:solidFill>
                  <a:srgbClr val="0000CD"/>
                </a:solidFill>
              </a:rPr>
              <a:t> </a:t>
            </a:r>
            <a:r>
              <a:rPr lang="en-IN" sz="1600" b="0" i="0" dirty="0" err="1">
                <a:solidFill>
                  <a:srgbClr val="000000"/>
                </a:solidFill>
                <a:effectLst/>
              </a:rPr>
              <a:t>Order_Customers</a:t>
            </a:r>
            <a:r>
              <a:rPr lang="en-IN" sz="1600" b="0" i="0" dirty="0">
                <a:solidFill>
                  <a:srgbClr val="000000"/>
                </a:solidFill>
                <a:effectLst/>
              </a:rPr>
              <a:t>;--? </a:t>
            </a:r>
          </a:p>
          <a:p>
            <a:endParaRPr lang="en-IN" sz="1600" dirty="0"/>
          </a:p>
        </p:txBody>
      </p:sp>
      <p:sp>
        <p:nvSpPr>
          <p:cNvPr id="8" name="TextBox 7">
            <a:extLst>
              <a:ext uri="{FF2B5EF4-FFF2-40B4-BE49-F238E27FC236}">
                <a16:creationId xmlns:a16="http://schemas.microsoft.com/office/drawing/2014/main" id="{27940118-3C4C-602D-EA87-79235D6A378F}"/>
              </a:ext>
            </a:extLst>
          </p:cNvPr>
          <p:cNvSpPr txBox="1"/>
          <p:nvPr/>
        </p:nvSpPr>
        <p:spPr>
          <a:xfrm>
            <a:off x="413097" y="1096227"/>
            <a:ext cx="6945646" cy="400110"/>
          </a:xfrm>
          <a:prstGeom prst="rect">
            <a:avLst/>
          </a:prstGeom>
          <a:noFill/>
        </p:spPr>
        <p:txBody>
          <a:bodyPr wrap="square">
            <a:spAutoFit/>
          </a:bodyPr>
          <a:lstStyle/>
          <a:p>
            <a:r>
              <a:rPr lang="en-IN" sz="2000" dirty="0"/>
              <a:t>Data Verification after each join</a:t>
            </a:r>
          </a:p>
        </p:txBody>
      </p:sp>
    </p:spTree>
    <p:extLst>
      <p:ext uri="{BB962C8B-B14F-4D97-AF65-F5344CB8AC3E}">
        <p14:creationId xmlns:p14="http://schemas.microsoft.com/office/powerpoint/2010/main" val="2065280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Joins – Continued </a:t>
            </a:r>
          </a:p>
        </p:txBody>
      </p:sp>
      <p:sp>
        <p:nvSpPr>
          <p:cNvPr id="105475" name="Rectangle 3"/>
          <p:cNvSpPr>
            <a:spLocks noGrp="1" noChangeArrowheads="1"/>
          </p:cNvSpPr>
          <p:nvPr>
            <p:ph type="body" idx="1"/>
          </p:nvPr>
        </p:nvSpPr>
        <p:spPr>
          <a:xfrm>
            <a:off x="685800" y="5159075"/>
            <a:ext cx="10515600" cy="664537"/>
          </a:xfrm>
        </p:spPr>
        <p:txBody>
          <a:bodyPr>
            <a:normAutofit/>
          </a:bodyPr>
          <a:lstStyle/>
          <a:p>
            <a:pPr marL="406400" indent="-406400">
              <a:spcBef>
                <a:spcPct val="0"/>
              </a:spcBef>
              <a:spcAft>
                <a:spcPts val="600"/>
              </a:spcAft>
              <a:buSzPct val="90000"/>
              <a:defRPr/>
            </a:pPr>
            <a:r>
              <a:rPr lang="en-US" sz="1800" dirty="0">
                <a:solidFill>
                  <a:srgbClr val="4A498E"/>
                </a:solidFill>
                <a:latin typeface="+mn-lt"/>
                <a:ea typeface="+mj-ea"/>
                <a:cs typeface="+mj-cs"/>
              </a:rPr>
              <a:t>Here's an example using &gt; to join only investments that occurred more than 5 years after each company's founding year. This technique is especially useful for creating date ranges as shown above</a:t>
            </a:r>
            <a:endParaRPr lang="en-US" sz="1600" kern="1200" dirty="0">
              <a:solidFill>
                <a:srgbClr val="595959"/>
              </a:solidFill>
              <a:latin typeface="+mn-lt"/>
              <a:ea typeface="ＭＳ Ｐゴシック" pitchFamily="-111" charset="-128"/>
              <a:cs typeface="+mn-cs"/>
            </a:endParaRPr>
          </a:p>
        </p:txBody>
      </p:sp>
      <p:sp>
        <p:nvSpPr>
          <p:cNvPr id="4" name="Rectangle: Rounded Corners 3">
            <a:extLst>
              <a:ext uri="{FF2B5EF4-FFF2-40B4-BE49-F238E27FC236}">
                <a16:creationId xmlns:a16="http://schemas.microsoft.com/office/drawing/2014/main" id="{344DDE5A-4FC6-F046-843B-DA2676F32AE7}"/>
              </a:ext>
            </a:extLst>
          </p:cNvPr>
          <p:cNvSpPr/>
          <p:nvPr/>
        </p:nvSpPr>
        <p:spPr>
          <a:xfrm>
            <a:off x="398584" y="1631695"/>
            <a:ext cx="6096000" cy="2009061"/>
          </a:xfrm>
          <a:prstGeom prst="roundRect">
            <a:avLst/>
          </a:prstGeom>
        </p:spPr>
        <p:style>
          <a:lnRef idx="2">
            <a:schemeClr val="dk1"/>
          </a:lnRef>
          <a:fillRef idx="1">
            <a:schemeClr val="lt1"/>
          </a:fillRef>
          <a:effectRef idx="0">
            <a:schemeClr val="dk1"/>
          </a:effectRef>
          <a:fontRef idx="minor">
            <a:schemeClr val="dk1"/>
          </a:fontRef>
        </p:style>
        <p:txBody>
          <a:bodyPr>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c.permalink</a:t>
            </a:r>
            <a:r>
              <a:rPr lang="en-IN" sz="1600" dirty="0">
                <a:solidFill>
                  <a:srgbClr val="000000"/>
                </a:solidFill>
              </a:rPr>
              <a:t>, </a:t>
            </a:r>
            <a:r>
              <a:rPr lang="en-IN" sz="1600" dirty="0" err="1">
                <a:solidFill>
                  <a:srgbClr val="000000"/>
                </a:solidFill>
              </a:rPr>
              <a:t>c.name</a:t>
            </a:r>
            <a:r>
              <a:rPr lang="en-IN" sz="1600" dirty="0">
                <a:solidFill>
                  <a:srgbClr val="000000"/>
                </a:solidFill>
              </a:rPr>
              <a:t>, </a:t>
            </a:r>
            <a:r>
              <a:rPr lang="en-IN" sz="1600" dirty="0" err="1">
                <a:solidFill>
                  <a:srgbClr val="000000"/>
                </a:solidFill>
              </a:rPr>
              <a:t>c.status</a:t>
            </a:r>
            <a:r>
              <a:rPr lang="en-IN" sz="1600" dirty="0">
                <a:solidFill>
                  <a:srgbClr val="000000"/>
                </a:solidFill>
              </a:rPr>
              <a:t>,</a:t>
            </a:r>
          </a:p>
          <a:p>
            <a:r>
              <a:rPr lang="en-IN" sz="1600" dirty="0">
                <a:solidFill>
                  <a:srgbClr val="000000"/>
                </a:solidFill>
              </a:rPr>
              <a:t>	</a:t>
            </a:r>
            <a:r>
              <a:rPr lang="en-IN" sz="1600" dirty="0">
                <a:solidFill>
                  <a:srgbClr val="0000CD"/>
                </a:solidFill>
              </a:rPr>
              <a:t>COUNT</a:t>
            </a:r>
            <a:r>
              <a:rPr lang="en-IN" sz="1600" dirty="0">
                <a:solidFill>
                  <a:srgbClr val="000000"/>
                </a:solidFill>
              </a:rPr>
              <a:t>(</a:t>
            </a:r>
            <a:r>
              <a:rPr lang="en-IN" sz="1600" dirty="0" err="1">
                <a:solidFill>
                  <a:srgbClr val="000000"/>
                </a:solidFill>
              </a:rPr>
              <a:t>i.investor_permalink</a:t>
            </a:r>
            <a:r>
              <a:rPr lang="en-IN" sz="1600" dirty="0">
                <a:solidFill>
                  <a:srgbClr val="000000"/>
                </a:solidFill>
              </a:rPr>
              <a:t>) </a:t>
            </a:r>
            <a:r>
              <a:rPr lang="en-IN" sz="1600" dirty="0">
                <a:solidFill>
                  <a:srgbClr val="0000CD"/>
                </a:solidFill>
              </a:rPr>
              <a:t>AS</a:t>
            </a:r>
            <a:r>
              <a:rPr lang="en-IN" sz="1600" dirty="0">
                <a:solidFill>
                  <a:srgbClr val="000000"/>
                </a:solidFill>
              </a:rPr>
              <a:t> investors </a:t>
            </a:r>
          </a:p>
          <a:p>
            <a:r>
              <a:rPr lang="en-IN" sz="1600" dirty="0">
                <a:solidFill>
                  <a:srgbClr val="0000CD"/>
                </a:solidFill>
              </a:rPr>
              <a:t>FROM</a:t>
            </a:r>
            <a:r>
              <a:rPr lang="en-IN" sz="1600" dirty="0">
                <a:solidFill>
                  <a:srgbClr val="000000"/>
                </a:solidFill>
              </a:rPr>
              <a:t> </a:t>
            </a:r>
            <a:r>
              <a:rPr lang="en-IN" sz="1600" dirty="0" err="1">
                <a:solidFill>
                  <a:srgbClr val="000000"/>
                </a:solidFill>
              </a:rPr>
              <a:t>Tutorial.Crunchbase_companies</a:t>
            </a:r>
            <a:r>
              <a:rPr lang="en-IN" sz="1600" dirty="0">
                <a:solidFill>
                  <a:srgbClr val="000000"/>
                </a:solidFill>
              </a:rPr>
              <a:t> c </a:t>
            </a:r>
          </a:p>
          <a:p>
            <a:r>
              <a:rPr lang="en-IN" sz="1600" dirty="0">
                <a:solidFill>
                  <a:srgbClr val="0000CD"/>
                </a:solidFill>
              </a:rPr>
              <a:t>LEFT</a:t>
            </a:r>
            <a:r>
              <a:rPr lang="en-IN" sz="1600" dirty="0">
                <a:solidFill>
                  <a:srgbClr val="000000"/>
                </a:solidFill>
              </a:rPr>
              <a:t> </a:t>
            </a:r>
            <a:r>
              <a:rPr lang="en-IN" sz="1600" dirty="0">
                <a:solidFill>
                  <a:srgbClr val="0000CD"/>
                </a:solidFill>
              </a:rPr>
              <a:t>JOIN</a:t>
            </a:r>
            <a:r>
              <a:rPr lang="en-IN" sz="1600" dirty="0">
                <a:solidFill>
                  <a:srgbClr val="000000"/>
                </a:solidFill>
              </a:rPr>
              <a:t> Tutorial.Crunchbase_investments_part1 I</a:t>
            </a:r>
          </a:p>
          <a:p>
            <a:r>
              <a:rPr lang="en-IN" sz="1600" dirty="0">
                <a:solidFill>
                  <a:srgbClr val="0000CD"/>
                </a:solidFill>
              </a:rPr>
              <a:t>ON</a:t>
            </a:r>
            <a:r>
              <a:rPr lang="en-IN" sz="1600" dirty="0">
                <a:solidFill>
                  <a:srgbClr val="000000"/>
                </a:solidFill>
              </a:rPr>
              <a:t> </a:t>
            </a:r>
            <a:r>
              <a:rPr lang="en-IN" sz="1600" dirty="0" err="1">
                <a:solidFill>
                  <a:srgbClr val="000000"/>
                </a:solidFill>
              </a:rPr>
              <a:t>c.permalink</a:t>
            </a:r>
            <a:r>
              <a:rPr lang="en-IN" sz="1600" dirty="0">
                <a:solidFill>
                  <a:srgbClr val="000000"/>
                </a:solidFill>
              </a:rPr>
              <a:t> = </a:t>
            </a:r>
            <a:r>
              <a:rPr lang="en-IN" sz="1600" dirty="0" err="1">
                <a:solidFill>
                  <a:srgbClr val="000000"/>
                </a:solidFill>
              </a:rPr>
              <a:t>i.company_permalink</a:t>
            </a:r>
            <a:r>
              <a:rPr lang="en-IN" sz="1600" dirty="0">
                <a:solidFill>
                  <a:srgbClr val="000000"/>
                </a:solidFill>
              </a:rPr>
              <a:t> </a:t>
            </a:r>
          </a:p>
          <a:p>
            <a:r>
              <a:rPr lang="en-IN" sz="1600" dirty="0">
                <a:solidFill>
                  <a:srgbClr val="0000CD"/>
                </a:solidFill>
              </a:rPr>
              <a:t>AND</a:t>
            </a:r>
            <a:r>
              <a:rPr lang="en-IN" sz="1600" dirty="0">
                <a:solidFill>
                  <a:srgbClr val="000000"/>
                </a:solidFill>
              </a:rPr>
              <a:t> </a:t>
            </a:r>
            <a:r>
              <a:rPr lang="en-IN" sz="1600" dirty="0" err="1">
                <a:solidFill>
                  <a:srgbClr val="000000"/>
                </a:solidFill>
              </a:rPr>
              <a:t>i.funded_year</a:t>
            </a:r>
            <a:r>
              <a:rPr lang="en-IN" sz="1600" dirty="0">
                <a:solidFill>
                  <a:srgbClr val="000000"/>
                </a:solidFill>
              </a:rPr>
              <a:t> &gt; </a:t>
            </a:r>
            <a:r>
              <a:rPr lang="en-IN" sz="1600" dirty="0" err="1">
                <a:solidFill>
                  <a:srgbClr val="000000"/>
                </a:solidFill>
              </a:rPr>
              <a:t>c.founded_year</a:t>
            </a:r>
            <a:r>
              <a:rPr lang="en-IN" sz="1600" dirty="0">
                <a:solidFill>
                  <a:srgbClr val="000000"/>
                </a:solidFill>
              </a:rPr>
              <a:t> + 5 </a:t>
            </a:r>
          </a:p>
          <a:p>
            <a:r>
              <a:rPr lang="en-IN" sz="1600" dirty="0">
                <a:solidFill>
                  <a:srgbClr val="0000CD"/>
                </a:solidFill>
              </a:rPr>
              <a:t>GROUP</a:t>
            </a:r>
            <a:r>
              <a:rPr lang="en-IN" sz="1600" dirty="0">
                <a:solidFill>
                  <a:srgbClr val="000000"/>
                </a:solidFill>
              </a:rPr>
              <a:t> BY 1,2, 3</a:t>
            </a:r>
            <a:endParaRPr lang="en-US" sz="1600" dirty="0">
              <a:solidFill>
                <a:srgbClr val="000000"/>
              </a:solidFill>
            </a:endParaRPr>
          </a:p>
        </p:txBody>
      </p:sp>
      <p:sp>
        <p:nvSpPr>
          <p:cNvPr id="6" name="TextBox 5">
            <a:extLst>
              <a:ext uri="{FF2B5EF4-FFF2-40B4-BE49-F238E27FC236}">
                <a16:creationId xmlns:a16="http://schemas.microsoft.com/office/drawing/2014/main" id="{D8916612-F1F8-F77A-1155-00ED219DEB68}"/>
              </a:ext>
            </a:extLst>
          </p:cNvPr>
          <p:cNvSpPr txBox="1"/>
          <p:nvPr/>
        </p:nvSpPr>
        <p:spPr>
          <a:xfrm>
            <a:off x="398584" y="1034388"/>
            <a:ext cx="6096000" cy="400110"/>
          </a:xfrm>
          <a:prstGeom prst="rect">
            <a:avLst/>
          </a:prstGeom>
          <a:noFill/>
        </p:spPr>
        <p:txBody>
          <a:bodyPr wrap="square">
            <a:spAutoFit/>
          </a:bodyPr>
          <a:lstStyle/>
          <a:p>
            <a:r>
              <a:rPr lang="en-IN" sz="2000" dirty="0"/>
              <a:t>Joins with Comparison Operators</a:t>
            </a:r>
          </a:p>
        </p:txBody>
      </p:sp>
    </p:spTree>
    <p:extLst>
      <p:ext uri="{BB962C8B-B14F-4D97-AF65-F5344CB8AC3E}">
        <p14:creationId xmlns:p14="http://schemas.microsoft.com/office/powerpoint/2010/main" val="278604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Using WHERE or ON </a:t>
            </a:r>
            <a:endParaRPr lang="en-US" dirty="0"/>
          </a:p>
        </p:txBody>
      </p:sp>
      <p:sp>
        <p:nvSpPr>
          <p:cNvPr id="105475" name="Rectangle 3"/>
          <p:cNvSpPr>
            <a:spLocks noGrp="1" noChangeArrowheads="1"/>
          </p:cNvSpPr>
          <p:nvPr>
            <p:ph type="body" idx="1"/>
          </p:nvPr>
        </p:nvSpPr>
        <p:spPr>
          <a:xfrm>
            <a:off x="659424" y="4340783"/>
            <a:ext cx="11201400" cy="1307586"/>
          </a:xfrm>
        </p:spPr>
        <p:txBody>
          <a:bodyPr>
            <a:noAutofit/>
          </a:bodyPr>
          <a:lstStyle/>
          <a:p>
            <a:pPr marL="406400" indent="-406400">
              <a:spcBef>
                <a:spcPct val="0"/>
              </a:spcBef>
              <a:spcAft>
                <a:spcPts val="600"/>
              </a:spcAft>
              <a:buSzPct val="90000"/>
              <a:defRPr/>
            </a:pPr>
            <a:r>
              <a:rPr lang="en-US" sz="1600" dirty="0">
                <a:solidFill>
                  <a:srgbClr val="4A498E"/>
                </a:solidFill>
                <a:latin typeface="+mn-lt"/>
                <a:ea typeface="+mj-ea"/>
                <a:cs typeface="+mj-cs"/>
              </a:rPr>
              <a:t>Normally, filtering is processed in the WHERE clause once the two tables have already been joined. It's possible, though that you might want to filter one or both tables before joining them. For example, you only want to create matches between the tables under certain circumstances</a:t>
            </a:r>
          </a:p>
          <a:p>
            <a:pPr marL="406400" indent="-406400">
              <a:spcBef>
                <a:spcPct val="0"/>
              </a:spcBef>
              <a:spcAft>
                <a:spcPts val="600"/>
              </a:spcAft>
              <a:buSzPct val="90000"/>
              <a:defRPr/>
            </a:pPr>
            <a:endParaRPr lang="en-US" sz="1600" dirty="0">
              <a:solidFill>
                <a:srgbClr val="4A498E"/>
              </a:solidFill>
              <a:latin typeface="+mn-lt"/>
              <a:ea typeface="+mj-ea"/>
              <a:cs typeface="+mj-cs"/>
            </a:endParaRPr>
          </a:p>
          <a:p>
            <a:pPr marL="406400" indent="-406400">
              <a:spcBef>
                <a:spcPct val="0"/>
              </a:spcBef>
              <a:spcAft>
                <a:spcPts val="600"/>
              </a:spcAft>
              <a:buSzPct val="90000"/>
              <a:defRPr/>
            </a:pPr>
            <a:r>
              <a:rPr lang="en-US" sz="1600" dirty="0">
                <a:solidFill>
                  <a:srgbClr val="595959"/>
                </a:solidFill>
                <a:latin typeface="+mn-lt"/>
                <a:ea typeface="ＭＳ Ｐゴシック" pitchFamily="-111" charset="-128"/>
              </a:rPr>
              <a:t>What's happening above is that the conditional statement AND... is evaluated before the join occurs. You can think of it as a WHERE clause that only applies to one of the tables. If you move the same filter to the WHERE clause, you will notice that the filter happens after the tables are joined</a:t>
            </a:r>
            <a:endParaRPr lang="en-US" sz="1600" kern="1200" dirty="0">
              <a:solidFill>
                <a:srgbClr val="595959"/>
              </a:solidFill>
              <a:latin typeface="+mn-lt"/>
              <a:ea typeface="ＭＳ Ｐゴシック" pitchFamily="-111" charset="-128"/>
              <a:cs typeface="+mn-cs"/>
            </a:endParaRPr>
          </a:p>
        </p:txBody>
      </p:sp>
      <p:sp>
        <p:nvSpPr>
          <p:cNvPr id="2" name="Rectangle: Rounded Corners 1">
            <a:extLst>
              <a:ext uri="{FF2B5EF4-FFF2-40B4-BE49-F238E27FC236}">
                <a16:creationId xmlns:a16="http://schemas.microsoft.com/office/drawing/2014/main" id="{C2530064-EA81-8C4C-8D54-B866FC473797}"/>
              </a:ext>
            </a:extLst>
          </p:cNvPr>
          <p:cNvSpPr/>
          <p:nvPr/>
        </p:nvSpPr>
        <p:spPr>
          <a:xfrm>
            <a:off x="398584" y="1204515"/>
            <a:ext cx="5697416" cy="282630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c.permalink</a:t>
            </a:r>
            <a:r>
              <a:rPr lang="en-IN" sz="1600" dirty="0">
                <a:solidFill>
                  <a:srgbClr val="000000"/>
                </a:solidFill>
              </a:rPr>
              <a:t> AS </a:t>
            </a:r>
            <a:r>
              <a:rPr lang="en-IN" sz="1600" dirty="0" err="1">
                <a:solidFill>
                  <a:srgbClr val="000000"/>
                </a:solidFill>
              </a:rPr>
              <a:t>companies_permalink</a:t>
            </a:r>
            <a:r>
              <a:rPr lang="en-IN" sz="1600" dirty="0">
                <a:solidFill>
                  <a:srgbClr val="000000"/>
                </a:solidFill>
              </a:rPr>
              <a:t>, </a:t>
            </a:r>
          </a:p>
          <a:p>
            <a:r>
              <a:rPr lang="en-IN" sz="1600" dirty="0">
                <a:solidFill>
                  <a:srgbClr val="000000"/>
                </a:solidFill>
              </a:rPr>
              <a:t>	</a:t>
            </a:r>
            <a:r>
              <a:rPr lang="en-IN" sz="1600" dirty="0" err="1">
                <a:solidFill>
                  <a:srgbClr val="000000"/>
                </a:solidFill>
              </a:rPr>
              <a:t>c.name</a:t>
            </a:r>
            <a:r>
              <a:rPr lang="en-IN" sz="1600" dirty="0">
                <a:solidFill>
                  <a:srgbClr val="000000"/>
                </a:solidFill>
              </a:rPr>
              <a:t> AS </a:t>
            </a:r>
            <a:r>
              <a:rPr lang="en-IN" sz="1600" dirty="0" err="1">
                <a:solidFill>
                  <a:srgbClr val="000000"/>
                </a:solidFill>
              </a:rPr>
              <a:t>companies_name</a:t>
            </a:r>
            <a:r>
              <a:rPr lang="en-IN" sz="1600" dirty="0">
                <a:solidFill>
                  <a:srgbClr val="000000"/>
                </a:solidFill>
              </a:rPr>
              <a:t>, 	</a:t>
            </a:r>
            <a:r>
              <a:rPr lang="en-IN" sz="1600" dirty="0" err="1">
                <a:solidFill>
                  <a:srgbClr val="000000"/>
                </a:solidFill>
              </a:rPr>
              <a:t>aq.company_permalink</a:t>
            </a:r>
            <a:r>
              <a:rPr lang="en-IN" sz="1600" dirty="0">
                <a:solidFill>
                  <a:srgbClr val="000000"/>
                </a:solidFill>
              </a:rPr>
              <a:t>,</a:t>
            </a:r>
          </a:p>
          <a:p>
            <a:r>
              <a:rPr lang="en-IN" sz="1600" dirty="0">
                <a:solidFill>
                  <a:srgbClr val="000000"/>
                </a:solidFill>
              </a:rPr>
              <a:t> 	</a:t>
            </a:r>
            <a:r>
              <a:rPr lang="en-IN" sz="1600" dirty="0" err="1">
                <a:solidFill>
                  <a:srgbClr val="000000"/>
                </a:solidFill>
              </a:rPr>
              <a:t>aq.acquired_at</a:t>
            </a:r>
            <a:r>
              <a:rPr lang="en-IN" sz="1600" dirty="0">
                <a:solidFill>
                  <a:srgbClr val="000000"/>
                </a:solidFill>
              </a:rPr>
              <a:t> AS </a:t>
            </a:r>
            <a:r>
              <a:rPr lang="en-IN" sz="1600" dirty="0" err="1">
                <a:solidFill>
                  <a:srgbClr val="000000"/>
                </a:solidFill>
              </a:rPr>
              <a:t>acquired_date</a:t>
            </a:r>
            <a:r>
              <a:rPr lang="en-IN" sz="1600" dirty="0">
                <a:solidFill>
                  <a:srgbClr val="000000"/>
                </a:solidFill>
              </a:rPr>
              <a:t> </a:t>
            </a:r>
          </a:p>
          <a:p>
            <a:r>
              <a:rPr lang="en-IN" sz="1600" dirty="0">
                <a:solidFill>
                  <a:srgbClr val="0000CD"/>
                </a:solidFill>
              </a:rPr>
              <a:t>FROM</a:t>
            </a:r>
            <a:r>
              <a:rPr lang="en-IN" sz="1600" dirty="0">
                <a:solidFill>
                  <a:srgbClr val="000000"/>
                </a:solidFill>
              </a:rPr>
              <a:t> </a:t>
            </a:r>
            <a:r>
              <a:rPr lang="en-IN" sz="1600" dirty="0" err="1">
                <a:solidFill>
                  <a:srgbClr val="000000"/>
                </a:solidFill>
              </a:rPr>
              <a:t>tutorial.crunchbase_companies</a:t>
            </a:r>
            <a:r>
              <a:rPr lang="en-IN" sz="1600" dirty="0">
                <a:solidFill>
                  <a:srgbClr val="000000"/>
                </a:solidFill>
              </a:rPr>
              <a:t> c </a:t>
            </a:r>
          </a:p>
          <a:p>
            <a:r>
              <a:rPr lang="en-IN" sz="1600" dirty="0">
                <a:solidFill>
                  <a:srgbClr val="0000CD"/>
                </a:solidFill>
              </a:rPr>
              <a:t>LEFT</a:t>
            </a:r>
            <a:r>
              <a:rPr lang="en-IN" sz="1600" dirty="0">
                <a:solidFill>
                  <a:srgbClr val="000000"/>
                </a:solidFill>
              </a:rPr>
              <a:t> </a:t>
            </a:r>
            <a:r>
              <a:rPr lang="en-IN" sz="1600" dirty="0">
                <a:solidFill>
                  <a:srgbClr val="0000CD"/>
                </a:solidFill>
              </a:rPr>
              <a:t>JOIN</a:t>
            </a:r>
            <a:r>
              <a:rPr lang="en-IN" sz="1600" dirty="0">
                <a:solidFill>
                  <a:srgbClr val="000000"/>
                </a:solidFill>
              </a:rPr>
              <a:t> </a:t>
            </a:r>
            <a:r>
              <a:rPr lang="en-IN" sz="1600" dirty="0" err="1">
                <a:solidFill>
                  <a:srgbClr val="000000"/>
                </a:solidFill>
              </a:rPr>
              <a:t>tutorial.crunchbase_acquisitions</a:t>
            </a:r>
            <a:r>
              <a:rPr lang="en-IN" sz="1600" dirty="0">
                <a:solidFill>
                  <a:srgbClr val="000000"/>
                </a:solidFill>
              </a:rPr>
              <a:t> </a:t>
            </a:r>
            <a:r>
              <a:rPr lang="en-IN" sz="1600" dirty="0" err="1">
                <a:solidFill>
                  <a:srgbClr val="000000"/>
                </a:solidFill>
              </a:rPr>
              <a:t>aq</a:t>
            </a:r>
            <a:r>
              <a:rPr lang="en-IN" sz="1600" dirty="0">
                <a:solidFill>
                  <a:srgbClr val="000000"/>
                </a:solidFill>
              </a:rPr>
              <a:t> </a:t>
            </a:r>
          </a:p>
          <a:p>
            <a:r>
              <a:rPr lang="en-IN" sz="1600" dirty="0">
                <a:solidFill>
                  <a:srgbClr val="0000CD"/>
                </a:solidFill>
              </a:rPr>
              <a:t>ON</a:t>
            </a:r>
            <a:r>
              <a:rPr lang="en-IN" sz="1600" dirty="0">
                <a:solidFill>
                  <a:srgbClr val="000000"/>
                </a:solidFill>
              </a:rPr>
              <a:t> </a:t>
            </a:r>
            <a:r>
              <a:rPr lang="en-IN" sz="1600" dirty="0" err="1">
                <a:solidFill>
                  <a:srgbClr val="000000"/>
                </a:solidFill>
              </a:rPr>
              <a:t>c.permalink</a:t>
            </a:r>
            <a:r>
              <a:rPr lang="en-IN" sz="1600" dirty="0">
                <a:solidFill>
                  <a:srgbClr val="000000"/>
                </a:solidFill>
              </a:rPr>
              <a:t> = </a:t>
            </a:r>
            <a:r>
              <a:rPr lang="en-IN" sz="1600" dirty="0" err="1">
                <a:solidFill>
                  <a:srgbClr val="000000"/>
                </a:solidFill>
              </a:rPr>
              <a:t>aq.company_permalink</a:t>
            </a:r>
            <a:r>
              <a:rPr lang="en-IN" sz="1600" dirty="0">
                <a:solidFill>
                  <a:srgbClr val="000000"/>
                </a:solidFill>
              </a:rPr>
              <a:t> </a:t>
            </a:r>
          </a:p>
          <a:p>
            <a:r>
              <a:rPr lang="en-IN" sz="1600" dirty="0">
                <a:solidFill>
                  <a:srgbClr val="0000CD"/>
                </a:solidFill>
              </a:rPr>
              <a:t>AND</a:t>
            </a:r>
            <a:r>
              <a:rPr lang="en-IN" sz="1600" dirty="0">
                <a:solidFill>
                  <a:srgbClr val="000000"/>
                </a:solidFill>
              </a:rPr>
              <a:t> </a:t>
            </a:r>
            <a:r>
              <a:rPr lang="en-IN" sz="1600" dirty="0" err="1">
                <a:solidFill>
                  <a:srgbClr val="000000"/>
                </a:solidFill>
              </a:rPr>
              <a:t>aq.company_permalink</a:t>
            </a:r>
            <a:r>
              <a:rPr lang="en-IN" sz="1600" dirty="0">
                <a:solidFill>
                  <a:srgbClr val="000000"/>
                </a:solidFill>
              </a:rPr>
              <a:t> != '/company/1000memories’ </a:t>
            </a:r>
          </a:p>
          <a:p>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1</a:t>
            </a:r>
          </a:p>
          <a:p>
            <a:endParaRPr lang="en-US" sz="1600" dirty="0">
              <a:solidFill>
                <a:srgbClr val="000000"/>
              </a:solidFill>
            </a:endParaRPr>
          </a:p>
        </p:txBody>
      </p:sp>
      <p:sp>
        <p:nvSpPr>
          <p:cNvPr id="3" name="Rectangle: Rounded Corners 2">
            <a:extLst>
              <a:ext uri="{FF2B5EF4-FFF2-40B4-BE49-F238E27FC236}">
                <a16:creationId xmlns:a16="http://schemas.microsoft.com/office/drawing/2014/main" id="{B9E4F51F-6370-2844-9B41-F457D9C37EB3}"/>
              </a:ext>
            </a:extLst>
          </p:cNvPr>
          <p:cNvSpPr/>
          <p:nvPr/>
        </p:nvSpPr>
        <p:spPr>
          <a:xfrm>
            <a:off x="6260124" y="1199059"/>
            <a:ext cx="5697416" cy="282630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c.permalink</a:t>
            </a:r>
            <a:r>
              <a:rPr lang="en-IN" sz="1600" dirty="0">
                <a:solidFill>
                  <a:srgbClr val="000000"/>
                </a:solidFill>
              </a:rPr>
              <a:t> </a:t>
            </a:r>
            <a:r>
              <a:rPr lang="en-IN" sz="1600" dirty="0">
                <a:solidFill>
                  <a:srgbClr val="0000CD"/>
                </a:solidFill>
              </a:rPr>
              <a:t>AS</a:t>
            </a:r>
            <a:r>
              <a:rPr lang="en-IN" sz="1600" dirty="0">
                <a:solidFill>
                  <a:srgbClr val="000000"/>
                </a:solidFill>
              </a:rPr>
              <a:t> </a:t>
            </a:r>
            <a:r>
              <a:rPr lang="en-IN" sz="1600" dirty="0" err="1">
                <a:solidFill>
                  <a:srgbClr val="000000"/>
                </a:solidFill>
              </a:rPr>
              <a:t>companies_permalink</a:t>
            </a:r>
            <a:r>
              <a:rPr lang="en-IN" sz="1600" dirty="0">
                <a:solidFill>
                  <a:srgbClr val="000000"/>
                </a:solidFill>
              </a:rPr>
              <a:t>, </a:t>
            </a:r>
          </a:p>
          <a:p>
            <a:r>
              <a:rPr lang="en-IN" sz="1600" dirty="0">
                <a:solidFill>
                  <a:srgbClr val="000000"/>
                </a:solidFill>
              </a:rPr>
              <a:t>	</a:t>
            </a:r>
            <a:r>
              <a:rPr lang="en-IN" sz="1600" dirty="0" err="1">
                <a:solidFill>
                  <a:srgbClr val="000000"/>
                </a:solidFill>
              </a:rPr>
              <a:t>c.name</a:t>
            </a:r>
            <a:r>
              <a:rPr lang="en-IN" sz="1600" dirty="0">
                <a:solidFill>
                  <a:srgbClr val="000000"/>
                </a:solidFill>
              </a:rPr>
              <a:t> </a:t>
            </a:r>
            <a:r>
              <a:rPr lang="en-IN" sz="1600" dirty="0">
                <a:solidFill>
                  <a:srgbClr val="0000CD"/>
                </a:solidFill>
              </a:rPr>
              <a:t>AS</a:t>
            </a:r>
            <a:r>
              <a:rPr lang="en-IN" sz="1600" dirty="0">
                <a:solidFill>
                  <a:srgbClr val="000000"/>
                </a:solidFill>
              </a:rPr>
              <a:t> </a:t>
            </a:r>
            <a:r>
              <a:rPr lang="en-IN" sz="1600" dirty="0" err="1">
                <a:solidFill>
                  <a:srgbClr val="000000"/>
                </a:solidFill>
              </a:rPr>
              <a:t>companies_name</a:t>
            </a:r>
            <a:r>
              <a:rPr lang="en-IN" sz="1600" dirty="0">
                <a:solidFill>
                  <a:srgbClr val="000000"/>
                </a:solidFill>
              </a:rPr>
              <a:t>, </a:t>
            </a:r>
          </a:p>
          <a:p>
            <a:r>
              <a:rPr lang="en-IN" sz="1600" dirty="0">
                <a:solidFill>
                  <a:srgbClr val="000000"/>
                </a:solidFill>
              </a:rPr>
              <a:t>	</a:t>
            </a:r>
            <a:r>
              <a:rPr lang="en-IN" sz="1600" dirty="0" err="1">
                <a:solidFill>
                  <a:srgbClr val="000000"/>
                </a:solidFill>
              </a:rPr>
              <a:t>aq.company_permalink</a:t>
            </a:r>
            <a:r>
              <a:rPr lang="en-IN" sz="1600" dirty="0">
                <a:solidFill>
                  <a:srgbClr val="000000"/>
                </a:solidFill>
              </a:rPr>
              <a:t> </a:t>
            </a:r>
            <a:r>
              <a:rPr lang="en-IN" sz="1600" dirty="0">
                <a:solidFill>
                  <a:srgbClr val="0000CD"/>
                </a:solidFill>
              </a:rPr>
              <a:t>AS</a:t>
            </a:r>
            <a:r>
              <a:rPr lang="en-IN" sz="1600" dirty="0">
                <a:solidFill>
                  <a:srgbClr val="000000"/>
                </a:solidFill>
              </a:rPr>
              <a:t> </a:t>
            </a:r>
            <a:r>
              <a:rPr lang="en-IN" sz="1600" dirty="0" err="1">
                <a:solidFill>
                  <a:srgbClr val="000000"/>
                </a:solidFill>
              </a:rPr>
              <a:t>acquisitions_permalink</a:t>
            </a:r>
            <a:r>
              <a:rPr lang="en-IN" sz="1600" dirty="0">
                <a:solidFill>
                  <a:srgbClr val="000000"/>
                </a:solidFill>
              </a:rPr>
              <a:t>,</a:t>
            </a:r>
          </a:p>
          <a:p>
            <a:r>
              <a:rPr lang="en-IN" sz="1600" dirty="0">
                <a:solidFill>
                  <a:srgbClr val="000000"/>
                </a:solidFill>
              </a:rPr>
              <a:t>	</a:t>
            </a:r>
            <a:r>
              <a:rPr lang="en-IN" sz="1600" dirty="0" err="1">
                <a:solidFill>
                  <a:srgbClr val="000000"/>
                </a:solidFill>
              </a:rPr>
              <a:t>aq.acquired_at</a:t>
            </a:r>
            <a:r>
              <a:rPr lang="en-IN" sz="1600" dirty="0">
                <a:solidFill>
                  <a:srgbClr val="000000"/>
                </a:solidFill>
              </a:rPr>
              <a:t> </a:t>
            </a:r>
            <a:r>
              <a:rPr lang="en-IN" sz="1600" dirty="0">
                <a:solidFill>
                  <a:srgbClr val="0000CD"/>
                </a:solidFill>
              </a:rPr>
              <a:t>AS</a:t>
            </a:r>
            <a:r>
              <a:rPr lang="en-IN" sz="1600" dirty="0">
                <a:solidFill>
                  <a:srgbClr val="000000"/>
                </a:solidFill>
              </a:rPr>
              <a:t> </a:t>
            </a:r>
            <a:r>
              <a:rPr lang="en-IN" sz="1600" dirty="0" err="1">
                <a:solidFill>
                  <a:srgbClr val="000000"/>
                </a:solidFill>
              </a:rPr>
              <a:t>acquired_date</a:t>
            </a:r>
            <a:r>
              <a:rPr lang="en-IN" sz="1600" dirty="0">
                <a:solidFill>
                  <a:srgbClr val="000000"/>
                </a:solidFill>
              </a:rPr>
              <a:t> </a:t>
            </a:r>
          </a:p>
          <a:p>
            <a:r>
              <a:rPr lang="en-IN" sz="1600" dirty="0">
                <a:solidFill>
                  <a:srgbClr val="0000CD"/>
                </a:solidFill>
              </a:rPr>
              <a:t>FROM</a:t>
            </a:r>
            <a:r>
              <a:rPr lang="en-IN" sz="1600" dirty="0">
                <a:solidFill>
                  <a:srgbClr val="000000"/>
                </a:solidFill>
              </a:rPr>
              <a:t> </a:t>
            </a:r>
            <a:r>
              <a:rPr lang="en-IN" sz="1600" dirty="0" err="1">
                <a:solidFill>
                  <a:srgbClr val="000000"/>
                </a:solidFill>
              </a:rPr>
              <a:t>tutorial.crunchbase_companies</a:t>
            </a:r>
            <a:r>
              <a:rPr lang="en-IN" sz="1600" dirty="0">
                <a:solidFill>
                  <a:srgbClr val="000000"/>
                </a:solidFill>
              </a:rPr>
              <a:t> c </a:t>
            </a:r>
          </a:p>
          <a:p>
            <a:r>
              <a:rPr lang="en-IN" sz="1600" dirty="0">
                <a:solidFill>
                  <a:srgbClr val="0000CD"/>
                </a:solidFill>
              </a:rPr>
              <a:t>LEFT</a:t>
            </a:r>
            <a:r>
              <a:rPr lang="en-IN" sz="1600" dirty="0">
                <a:solidFill>
                  <a:srgbClr val="000000"/>
                </a:solidFill>
              </a:rPr>
              <a:t> </a:t>
            </a:r>
            <a:r>
              <a:rPr lang="en-IN" sz="1600" dirty="0">
                <a:solidFill>
                  <a:srgbClr val="0000CD"/>
                </a:solidFill>
              </a:rPr>
              <a:t>JOIN</a:t>
            </a:r>
            <a:r>
              <a:rPr lang="en-IN" sz="1600" dirty="0">
                <a:solidFill>
                  <a:srgbClr val="000000"/>
                </a:solidFill>
              </a:rPr>
              <a:t> </a:t>
            </a:r>
            <a:r>
              <a:rPr lang="en-IN" sz="1600" dirty="0" err="1">
                <a:solidFill>
                  <a:srgbClr val="000000"/>
                </a:solidFill>
              </a:rPr>
              <a:t>tutorial.crunchbase_acquisitions</a:t>
            </a:r>
            <a:r>
              <a:rPr lang="en-IN" sz="1600" dirty="0">
                <a:solidFill>
                  <a:srgbClr val="000000"/>
                </a:solidFill>
              </a:rPr>
              <a:t> </a:t>
            </a:r>
            <a:r>
              <a:rPr lang="en-IN" sz="1600" dirty="0" err="1">
                <a:solidFill>
                  <a:srgbClr val="000000"/>
                </a:solidFill>
              </a:rPr>
              <a:t>aq</a:t>
            </a:r>
            <a:r>
              <a:rPr lang="en-IN" sz="1600" dirty="0">
                <a:solidFill>
                  <a:srgbClr val="000000"/>
                </a:solidFill>
              </a:rPr>
              <a:t> </a:t>
            </a:r>
          </a:p>
          <a:p>
            <a:r>
              <a:rPr lang="en-IN" sz="1600" dirty="0">
                <a:solidFill>
                  <a:srgbClr val="0000CD"/>
                </a:solidFill>
              </a:rPr>
              <a:t>ON</a:t>
            </a:r>
            <a:r>
              <a:rPr lang="en-IN" sz="1600" dirty="0">
                <a:solidFill>
                  <a:srgbClr val="000000"/>
                </a:solidFill>
              </a:rPr>
              <a:t> </a:t>
            </a:r>
            <a:r>
              <a:rPr lang="en-IN" sz="1600" dirty="0" err="1">
                <a:solidFill>
                  <a:srgbClr val="000000"/>
                </a:solidFill>
              </a:rPr>
              <a:t>c.permalink</a:t>
            </a:r>
            <a:r>
              <a:rPr lang="en-IN" sz="1600" dirty="0">
                <a:solidFill>
                  <a:srgbClr val="000000"/>
                </a:solidFill>
              </a:rPr>
              <a:t> = </a:t>
            </a:r>
            <a:r>
              <a:rPr lang="en-IN" sz="1600" dirty="0" err="1">
                <a:solidFill>
                  <a:srgbClr val="000000"/>
                </a:solidFill>
              </a:rPr>
              <a:t>aq.company_permalink</a:t>
            </a:r>
            <a:r>
              <a:rPr lang="en-IN" sz="1600" dirty="0">
                <a:solidFill>
                  <a:srgbClr val="000000"/>
                </a:solidFill>
              </a:rPr>
              <a:t> </a:t>
            </a:r>
          </a:p>
          <a:p>
            <a:r>
              <a:rPr lang="en-IN" sz="1600" dirty="0">
                <a:solidFill>
                  <a:srgbClr val="0000CD"/>
                </a:solidFill>
              </a:rPr>
              <a:t>WHERE</a:t>
            </a:r>
            <a:r>
              <a:rPr lang="en-IN" sz="1600" dirty="0">
                <a:solidFill>
                  <a:srgbClr val="000000"/>
                </a:solidFill>
              </a:rPr>
              <a:t> </a:t>
            </a:r>
            <a:r>
              <a:rPr lang="en-IN" sz="1600" dirty="0" err="1">
                <a:solidFill>
                  <a:srgbClr val="000000"/>
                </a:solidFill>
              </a:rPr>
              <a:t>aq.company_permalink</a:t>
            </a:r>
            <a:r>
              <a:rPr lang="en-IN" sz="1600" dirty="0">
                <a:solidFill>
                  <a:srgbClr val="000000"/>
                </a:solidFill>
              </a:rPr>
              <a:t> != '/company/1000memories' </a:t>
            </a:r>
            <a:r>
              <a:rPr lang="en-IN" sz="1600" dirty="0">
                <a:solidFill>
                  <a:srgbClr val="0000CD"/>
                </a:solidFill>
              </a:rPr>
              <a:t>OR</a:t>
            </a:r>
            <a:r>
              <a:rPr lang="en-IN" sz="1600" dirty="0">
                <a:solidFill>
                  <a:srgbClr val="000000"/>
                </a:solidFill>
              </a:rPr>
              <a:t> </a:t>
            </a:r>
            <a:r>
              <a:rPr lang="en-IN" sz="1600" dirty="0" err="1">
                <a:solidFill>
                  <a:srgbClr val="000000"/>
                </a:solidFill>
              </a:rPr>
              <a:t>aq.company_permalink</a:t>
            </a:r>
            <a:r>
              <a:rPr lang="en-IN" sz="1600" dirty="0">
                <a:solidFill>
                  <a:srgbClr val="000000"/>
                </a:solidFill>
              </a:rPr>
              <a:t> </a:t>
            </a:r>
            <a:r>
              <a:rPr lang="en-IN" sz="1600" dirty="0">
                <a:solidFill>
                  <a:srgbClr val="0000CD"/>
                </a:solidFill>
              </a:rPr>
              <a:t>IS</a:t>
            </a:r>
            <a:r>
              <a:rPr lang="en-IN" sz="1600" dirty="0">
                <a:solidFill>
                  <a:srgbClr val="000000"/>
                </a:solidFill>
              </a:rPr>
              <a:t> </a:t>
            </a:r>
            <a:r>
              <a:rPr lang="en-IN" sz="1600" dirty="0">
                <a:solidFill>
                  <a:srgbClr val="0000CD"/>
                </a:solidFill>
              </a:rPr>
              <a:t>NULL</a:t>
            </a:r>
            <a:r>
              <a:rPr lang="en-IN" sz="1600" dirty="0">
                <a:solidFill>
                  <a:srgbClr val="000000"/>
                </a:solidFill>
              </a:rPr>
              <a:t> </a:t>
            </a:r>
          </a:p>
          <a:p>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1</a:t>
            </a:r>
            <a:endParaRPr lang="en-US" sz="1600" dirty="0">
              <a:solidFill>
                <a:srgbClr val="000000"/>
              </a:solidFill>
            </a:endParaRPr>
          </a:p>
        </p:txBody>
      </p:sp>
    </p:spTree>
    <p:extLst>
      <p:ext uri="{BB962C8B-B14F-4D97-AF65-F5344CB8AC3E}">
        <p14:creationId xmlns:p14="http://schemas.microsoft.com/office/powerpoint/2010/main" val="3760893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Self Joins</a:t>
            </a:r>
          </a:p>
        </p:txBody>
      </p:sp>
      <p:sp>
        <p:nvSpPr>
          <p:cNvPr id="105475" name="Rectangle 3"/>
          <p:cNvSpPr>
            <a:spLocks noGrp="1" noChangeArrowheads="1"/>
          </p:cNvSpPr>
          <p:nvPr>
            <p:ph type="body" idx="1"/>
          </p:nvPr>
        </p:nvSpPr>
        <p:spPr>
          <a:xfrm>
            <a:off x="685800" y="5097236"/>
            <a:ext cx="10515600" cy="664537"/>
          </a:xfrm>
        </p:spPr>
        <p:txBody>
          <a:bodyPr>
            <a:normAutofit/>
          </a:bodyPr>
          <a:lstStyle/>
          <a:p>
            <a:pPr marL="406400" indent="-406400">
              <a:spcBef>
                <a:spcPct val="0"/>
              </a:spcBef>
              <a:spcAft>
                <a:spcPts val="600"/>
              </a:spcAft>
              <a:buSzPct val="90000"/>
              <a:defRPr/>
            </a:pPr>
            <a:r>
              <a:rPr lang="en-US" sz="1600" dirty="0">
                <a:solidFill>
                  <a:srgbClr val="4A498E"/>
                </a:solidFill>
                <a:latin typeface="+mn-lt"/>
                <a:ea typeface="+mj-ea"/>
                <a:cs typeface="+mj-cs"/>
              </a:rPr>
              <a:t>Sometimes it can be useful to join a table to itself. Let’s say you wanted to identify companies that received an investment from Great Britain following an investment from Japan</a:t>
            </a:r>
            <a:endParaRPr lang="en-US" sz="1600" kern="1200" dirty="0">
              <a:solidFill>
                <a:srgbClr val="595959"/>
              </a:solidFill>
              <a:latin typeface="+mn-lt"/>
              <a:ea typeface="ＭＳ Ｐゴシック" pitchFamily="-111" charset="-128"/>
              <a:cs typeface="+mn-cs"/>
            </a:endParaRPr>
          </a:p>
        </p:txBody>
      </p:sp>
      <p:sp>
        <p:nvSpPr>
          <p:cNvPr id="2" name="Rectangle: Rounded Corners 1">
            <a:extLst>
              <a:ext uri="{FF2B5EF4-FFF2-40B4-BE49-F238E27FC236}">
                <a16:creationId xmlns:a16="http://schemas.microsoft.com/office/drawing/2014/main" id="{50E08115-6D61-AA4F-AAA5-EC8C5187DA45}"/>
              </a:ext>
            </a:extLst>
          </p:cNvPr>
          <p:cNvSpPr/>
          <p:nvPr/>
        </p:nvSpPr>
        <p:spPr>
          <a:xfrm>
            <a:off x="685800" y="1212393"/>
            <a:ext cx="7180385" cy="228147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 DISTINCT </a:t>
            </a:r>
            <a:r>
              <a:rPr lang="en-IN" sz="1600" dirty="0" err="1">
                <a:solidFill>
                  <a:srgbClr val="000000"/>
                </a:solidFill>
              </a:rPr>
              <a:t>japan_investments.company_name</a:t>
            </a:r>
            <a:r>
              <a:rPr lang="en-IN" sz="1600" dirty="0">
                <a:solidFill>
                  <a:srgbClr val="000000"/>
                </a:solidFill>
              </a:rPr>
              <a:t>,</a:t>
            </a:r>
          </a:p>
          <a:p>
            <a:r>
              <a:rPr lang="en-IN" sz="1600" dirty="0">
                <a:solidFill>
                  <a:srgbClr val="000000"/>
                </a:solidFill>
              </a:rPr>
              <a:t>	</a:t>
            </a:r>
            <a:r>
              <a:rPr lang="en-IN" sz="1600" dirty="0" err="1">
                <a:solidFill>
                  <a:srgbClr val="000000"/>
                </a:solidFill>
              </a:rPr>
              <a:t>japan_investments.company_permalink</a:t>
            </a:r>
            <a:r>
              <a:rPr lang="en-IN" sz="1600" dirty="0">
                <a:solidFill>
                  <a:srgbClr val="000000"/>
                </a:solidFill>
              </a:rPr>
              <a:t> </a:t>
            </a:r>
          </a:p>
          <a:p>
            <a:r>
              <a:rPr lang="en-IN" sz="1600" dirty="0">
                <a:solidFill>
                  <a:srgbClr val="0000CD"/>
                </a:solidFill>
              </a:rPr>
              <a:t>FROM</a:t>
            </a:r>
            <a:r>
              <a:rPr lang="en-IN" sz="1600" dirty="0">
                <a:solidFill>
                  <a:srgbClr val="000000"/>
                </a:solidFill>
              </a:rPr>
              <a:t> Tutorial.Crunchbase_investments_part1 </a:t>
            </a:r>
            <a:r>
              <a:rPr lang="en-IN" sz="1600" dirty="0" err="1">
                <a:solidFill>
                  <a:srgbClr val="000000"/>
                </a:solidFill>
              </a:rPr>
              <a:t>japan_investments</a:t>
            </a:r>
            <a:r>
              <a:rPr lang="en-IN" sz="1600" dirty="0">
                <a:solidFill>
                  <a:srgbClr val="000000"/>
                </a:solidFill>
              </a:rPr>
              <a:t> </a:t>
            </a:r>
          </a:p>
          <a:p>
            <a:r>
              <a:rPr lang="en-IN" sz="1600" dirty="0">
                <a:solidFill>
                  <a:srgbClr val="0000CD"/>
                </a:solidFill>
              </a:rPr>
              <a:t>JOIN</a:t>
            </a:r>
            <a:r>
              <a:rPr lang="en-IN" sz="1600" dirty="0">
                <a:solidFill>
                  <a:srgbClr val="000000"/>
                </a:solidFill>
              </a:rPr>
              <a:t> Tutorial.Crunchbase_investments_part1 </a:t>
            </a:r>
            <a:r>
              <a:rPr lang="en-IN" sz="1600" dirty="0" err="1">
                <a:solidFill>
                  <a:srgbClr val="000000"/>
                </a:solidFill>
              </a:rPr>
              <a:t>gb_investments</a:t>
            </a:r>
            <a:r>
              <a:rPr lang="en-IN" sz="1600" dirty="0">
                <a:solidFill>
                  <a:srgbClr val="000000"/>
                </a:solidFill>
              </a:rPr>
              <a:t> </a:t>
            </a:r>
          </a:p>
          <a:p>
            <a:r>
              <a:rPr lang="en-IN" sz="1600" dirty="0">
                <a:solidFill>
                  <a:srgbClr val="0000CD"/>
                </a:solidFill>
              </a:rPr>
              <a:t>ON</a:t>
            </a:r>
            <a:r>
              <a:rPr lang="en-IN" sz="1600" dirty="0">
                <a:solidFill>
                  <a:srgbClr val="000000"/>
                </a:solidFill>
              </a:rPr>
              <a:t> </a:t>
            </a:r>
            <a:r>
              <a:rPr lang="en-IN" sz="1600" dirty="0" err="1">
                <a:solidFill>
                  <a:srgbClr val="000000"/>
                </a:solidFill>
              </a:rPr>
              <a:t>japan_investments.company_name</a:t>
            </a:r>
            <a:r>
              <a:rPr lang="en-IN" sz="1600" dirty="0">
                <a:solidFill>
                  <a:srgbClr val="000000"/>
                </a:solidFill>
              </a:rPr>
              <a:t> = </a:t>
            </a:r>
            <a:r>
              <a:rPr lang="en-IN" sz="1600" dirty="0" err="1">
                <a:solidFill>
                  <a:srgbClr val="000000"/>
                </a:solidFill>
              </a:rPr>
              <a:t>gb_investments.company_name</a:t>
            </a:r>
            <a:r>
              <a:rPr lang="en-IN" sz="1600" dirty="0">
                <a:solidFill>
                  <a:srgbClr val="000000"/>
                </a:solidFill>
              </a:rPr>
              <a:t> </a:t>
            </a:r>
          </a:p>
          <a:p>
            <a:r>
              <a:rPr lang="en-IN" sz="1600" dirty="0">
                <a:solidFill>
                  <a:srgbClr val="0000CD"/>
                </a:solidFill>
              </a:rPr>
              <a:t>    AND</a:t>
            </a:r>
            <a:r>
              <a:rPr lang="en-IN" sz="1600" dirty="0">
                <a:solidFill>
                  <a:srgbClr val="000000"/>
                </a:solidFill>
              </a:rPr>
              <a:t> </a:t>
            </a:r>
            <a:r>
              <a:rPr lang="en-IN" sz="1600" dirty="0" err="1">
                <a:solidFill>
                  <a:srgbClr val="000000"/>
                </a:solidFill>
              </a:rPr>
              <a:t>gb_investments.investor_country_code</a:t>
            </a:r>
            <a:r>
              <a:rPr lang="en-IN" sz="1600" dirty="0">
                <a:solidFill>
                  <a:srgbClr val="000000"/>
                </a:solidFill>
              </a:rPr>
              <a:t> = 'GBR’ </a:t>
            </a:r>
          </a:p>
          <a:p>
            <a:r>
              <a:rPr lang="en-IN" sz="1600" dirty="0">
                <a:solidFill>
                  <a:srgbClr val="0000CD"/>
                </a:solidFill>
              </a:rPr>
              <a:t>    AND</a:t>
            </a:r>
            <a:r>
              <a:rPr lang="en-IN" sz="1600" dirty="0">
                <a:solidFill>
                  <a:srgbClr val="000000"/>
                </a:solidFill>
              </a:rPr>
              <a:t> </a:t>
            </a:r>
            <a:r>
              <a:rPr lang="en-IN" sz="1600" dirty="0" err="1">
                <a:solidFill>
                  <a:srgbClr val="000000"/>
                </a:solidFill>
              </a:rPr>
              <a:t>gb_investments.funded_at</a:t>
            </a:r>
            <a:r>
              <a:rPr lang="en-IN" sz="1600" dirty="0">
                <a:solidFill>
                  <a:srgbClr val="000000"/>
                </a:solidFill>
              </a:rPr>
              <a:t> &gt; </a:t>
            </a:r>
            <a:r>
              <a:rPr lang="en-IN" sz="1600" dirty="0" err="1">
                <a:solidFill>
                  <a:srgbClr val="000000"/>
                </a:solidFill>
              </a:rPr>
              <a:t>japan_investments.funded_at</a:t>
            </a:r>
            <a:r>
              <a:rPr lang="en-IN" sz="1600" dirty="0">
                <a:solidFill>
                  <a:srgbClr val="000000"/>
                </a:solidFill>
              </a:rPr>
              <a:t> </a:t>
            </a:r>
          </a:p>
          <a:p>
            <a:r>
              <a:rPr lang="en-IN" sz="1600" dirty="0">
                <a:solidFill>
                  <a:srgbClr val="0000CD"/>
                </a:solidFill>
              </a:rPr>
              <a:t>WHERE</a:t>
            </a:r>
            <a:r>
              <a:rPr lang="en-IN" sz="1600" dirty="0">
                <a:solidFill>
                  <a:srgbClr val="000000"/>
                </a:solidFill>
              </a:rPr>
              <a:t> </a:t>
            </a:r>
            <a:r>
              <a:rPr lang="en-IN" sz="1600" dirty="0" err="1">
                <a:solidFill>
                  <a:srgbClr val="000000"/>
                </a:solidFill>
              </a:rPr>
              <a:t>japan_investments.investor_country_code</a:t>
            </a:r>
            <a:r>
              <a:rPr lang="en-IN" sz="1600" dirty="0">
                <a:solidFill>
                  <a:srgbClr val="000000"/>
                </a:solidFill>
              </a:rPr>
              <a:t> = 'JPN' ORDER BY 1</a:t>
            </a:r>
            <a:endParaRPr lang="en-US" sz="1600" dirty="0">
              <a:solidFill>
                <a:srgbClr val="000000"/>
              </a:solidFill>
            </a:endParaRPr>
          </a:p>
        </p:txBody>
      </p:sp>
    </p:spTree>
    <p:extLst>
      <p:ext uri="{BB962C8B-B14F-4D97-AF65-F5344CB8AC3E}">
        <p14:creationId xmlns:p14="http://schemas.microsoft.com/office/powerpoint/2010/main" val="32262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Working with dates</a:t>
            </a:r>
          </a:p>
        </p:txBody>
      </p:sp>
      <p:sp>
        <p:nvSpPr>
          <p:cNvPr id="2" name="Rectangle 1">
            <a:extLst>
              <a:ext uri="{FF2B5EF4-FFF2-40B4-BE49-F238E27FC236}">
                <a16:creationId xmlns:a16="http://schemas.microsoft.com/office/drawing/2014/main" id="{50E08115-6D61-AA4F-AAA5-EC8C5187DA45}"/>
              </a:ext>
            </a:extLst>
          </p:cNvPr>
          <p:cNvSpPr/>
          <p:nvPr/>
        </p:nvSpPr>
        <p:spPr>
          <a:xfrm>
            <a:off x="685799" y="1212393"/>
            <a:ext cx="10404232" cy="1815882"/>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191925"/>
                </a:solidFill>
              </a:rPr>
              <a:t>Date comparison and understanding time zone before comparing dates from two different databases</a:t>
            </a:r>
          </a:p>
          <a:p>
            <a:pPr marL="285750" indent="-285750">
              <a:buFont typeface="Arial" panose="020B0604020202020204" pitchFamily="34" charset="0"/>
              <a:buChar char="•"/>
            </a:pPr>
            <a:r>
              <a:rPr lang="en-IN" sz="1600" dirty="0">
                <a:solidFill>
                  <a:srgbClr val="191925"/>
                </a:solidFill>
              </a:rPr>
              <a:t>Dates formatted as MM-DD-YYYY or YYYY-MM-DD</a:t>
            </a:r>
          </a:p>
          <a:p>
            <a:pPr marL="285750" indent="-285750">
              <a:buFont typeface="Arial" panose="020B0604020202020204" pitchFamily="34" charset="0"/>
              <a:buChar char="•"/>
            </a:pPr>
            <a:r>
              <a:rPr lang="en-IN" sz="1600" dirty="0">
                <a:solidFill>
                  <a:srgbClr val="191925"/>
                </a:solidFill>
              </a:rPr>
              <a:t>Exporting data to excel, a format that makes a lot of sense because it will sort in the same order whether it's stored as a date or as a string</a:t>
            </a:r>
          </a:p>
          <a:p>
            <a:pPr marL="285750" indent="-285750">
              <a:buFont typeface="Arial" panose="020B0604020202020204" pitchFamily="34" charset="0"/>
              <a:buChar char="•"/>
            </a:pPr>
            <a:r>
              <a:rPr lang="en-US" sz="1600" dirty="0">
                <a:solidFill>
                  <a:srgbClr val="191925"/>
                </a:solidFill>
              </a:rPr>
              <a:t>Creating a calculated field from dates, like day of the week , weekend/weekday, etc. after an existing field. Or create a field that indicates how many days apart the values in two other date fields are</a:t>
            </a:r>
          </a:p>
          <a:p>
            <a:pPr marL="285750" indent="-285750">
              <a:buFont typeface="Arial" panose="020B0604020202020204" pitchFamily="34" charset="0"/>
              <a:buChar char="•"/>
            </a:pPr>
            <a:r>
              <a:rPr lang="en-IN" sz="1600" dirty="0">
                <a:solidFill>
                  <a:srgbClr val="191925"/>
                </a:solidFill>
              </a:rPr>
              <a:t>Date difference – Subtracting two dates and getting result in terms of number of days/months/etc</a:t>
            </a:r>
            <a:endParaRPr lang="en-US" sz="1600" dirty="0">
              <a:solidFill>
                <a:srgbClr val="191925"/>
              </a:solidFill>
            </a:endParaRPr>
          </a:p>
        </p:txBody>
      </p:sp>
      <p:sp>
        <p:nvSpPr>
          <p:cNvPr id="5" name="Rectangle: Rounded Corners 4">
            <a:extLst>
              <a:ext uri="{FF2B5EF4-FFF2-40B4-BE49-F238E27FC236}">
                <a16:creationId xmlns:a16="http://schemas.microsoft.com/office/drawing/2014/main" id="{9EA2757E-9822-704B-9B0D-F4AD105DFF80}"/>
              </a:ext>
            </a:extLst>
          </p:cNvPr>
          <p:cNvSpPr/>
          <p:nvPr/>
        </p:nvSpPr>
        <p:spPr>
          <a:xfrm>
            <a:off x="685799" y="3231055"/>
            <a:ext cx="6096000" cy="2553891"/>
          </a:xfrm>
          <a:prstGeom prst="roundRect">
            <a:avLst/>
          </a:prstGeom>
        </p:spPr>
        <p:style>
          <a:lnRef idx="2">
            <a:schemeClr val="dk1"/>
          </a:lnRef>
          <a:fillRef idx="1">
            <a:schemeClr val="lt1"/>
          </a:fillRef>
          <a:effectRef idx="0">
            <a:schemeClr val="dk1"/>
          </a:effectRef>
          <a:fontRef idx="minor">
            <a:schemeClr val="dk1"/>
          </a:fontRef>
        </p:style>
        <p:txBody>
          <a:bodyPr>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p>
          <a:p>
            <a:r>
              <a:rPr lang="en-IN" sz="1600" dirty="0">
                <a:solidFill>
                  <a:srgbClr val="000000"/>
                </a:solidFill>
              </a:rPr>
              <a:t>	</a:t>
            </a:r>
            <a:r>
              <a:rPr lang="en-IN" sz="1600" dirty="0">
                <a:solidFill>
                  <a:srgbClr val="0000CD"/>
                </a:solidFill>
              </a:rPr>
              <a:t>EXTRACT</a:t>
            </a:r>
            <a:r>
              <a:rPr lang="en-IN" sz="1600" dirty="0">
                <a:solidFill>
                  <a:srgbClr val="000000"/>
                </a:solidFill>
              </a:rPr>
              <a:t>('year'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year, 	</a:t>
            </a:r>
            <a:r>
              <a:rPr lang="en-IN" sz="1600" dirty="0">
                <a:solidFill>
                  <a:srgbClr val="0000CD"/>
                </a:solidFill>
              </a:rPr>
              <a:t>EXTRACT</a:t>
            </a:r>
            <a:r>
              <a:rPr lang="en-IN" sz="1600" dirty="0">
                <a:solidFill>
                  <a:srgbClr val="000000"/>
                </a:solidFill>
              </a:rPr>
              <a:t>('month'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month, 	</a:t>
            </a:r>
            <a:r>
              <a:rPr lang="en-IN" sz="1600" dirty="0">
                <a:solidFill>
                  <a:srgbClr val="0000CD"/>
                </a:solidFill>
              </a:rPr>
              <a:t>EXTRACT</a:t>
            </a:r>
            <a:r>
              <a:rPr lang="en-IN" sz="1600" dirty="0">
                <a:solidFill>
                  <a:srgbClr val="000000"/>
                </a:solidFill>
              </a:rPr>
              <a:t>('day'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day, 	</a:t>
            </a:r>
          </a:p>
          <a:p>
            <a:r>
              <a:rPr lang="en-IN" sz="1600" dirty="0">
                <a:solidFill>
                  <a:srgbClr val="000000"/>
                </a:solidFill>
              </a:rPr>
              <a:t>	</a:t>
            </a:r>
            <a:r>
              <a:rPr lang="en-IN" sz="1600" dirty="0">
                <a:solidFill>
                  <a:srgbClr val="0000CD"/>
                </a:solidFill>
              </a:rPr>
              <a:t>EXTRACT</a:t>
            </a:r>
            <a:r>
              <a:rPr lang="en-IN" sz="1600" dirty="0">
                <a:solidFill>
                  <a:srgbClr val="000000"/>
                </a:solidFill>
              </a:rPr>
              <a:t>('hour'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hour, 	</a:t>
            </a:r>
            <a:r>
              <a:rPr lang="en-IN" sz="1600" dirty="0">
                <a:solidFill>
                  <a:srgbClr val="0000CD"/>
                </a:solidFill>
              </a:rPr>
              <a:t>EXTRACT</a:t>
            </a:r>
            <a:r>
              <a:rPr lang="en-IN" sz="1600" dirty="0">
                <a:solidFill>
                  <a:srgbClr val="000000"/>
                </a:solidFill>
              </a:rPr>
              <a:t>('minute'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minute, 	</a:t>
            </a:r>
            <a:r>
              <a:rPr lang="en-IN" sz="1600" dirty="0">
                <a:solidFill>
                  <a:srgbClr val="0000CD"/>
                </a:solidFill>
              </a:rPr>
              <a:t>EXTRACT</a:t>
            </a:r>
            <a:r>
              <a:rPr lang="en-IN" sz="1600" dirty="0">
                <a:solidFill>
                  <a:srgbClr val="000000"/>
                </a:solidFill>
              </a:rPr>
              <a:t>('second'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second, 	</a:t>
            </a:r>
            <a:r>
              <a:rPr lang="en-IN" sz="1600" dirty="0">
                <a:solidFill>
                  <a:srgbClr val="0000CD"/>
                </a:solidFill>
              </a:rPr>
              <a:t>EXTRACT</a:t>
            </a:r>
            <a:r>
              <a:rPr lang="en-IN" sz="1600" dirty="0">
                <a:solidFill>
                  <a:srgbClr val="000000"/>
                </a:solidFill>
              </a:rPr>
              <a:t>('</a:t>
            </a:r>
            <a:r>
              <a:rPr lang="en-IN" sz="1600" dirty="0" err="1">
                <a:solidFill>
                  <a:srgbClr val="000000"/>
                </a:solidFill>
              </a:rPr>
              <a:t>dow</a:t>
            </a:r>
            <a:r>
              <a:rPr lang="en-IN" sz="1600" dirty="0">
                <a:solidFill>
                  <a:srgbClr val="000000"/>
                </a:solidFill>
              </a:rPr>
              <a:t>' </a:t>
            </a:r>
            <a:r>
              <a:rPr lang="en-IN" sz="1600" dirty="0">
                <a:solidFill>
                  <a:srgbClr val="0000CD"/>
                </a:solidFill>
              </a:rPr>
              <a:t>FROM</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r>
              <a:rPr lang="en-IN" sz="1600" dirty="0">
                <a:solidFill>
                  <a:srgbClr val="0000CD"/>
                </a:solidFill>
              </a:rPr>
              <a:t>AS</a:t>
            </a:r>
            <a:r>
              <a:rPr lang="en-IN" sz="1600" dirty="0">
                <a:solidFill>
                  <a:srgbClr val="000000"/>
                </a:solidFill>
              </a:rPr>
              <a:t> </a:t>
            </a:r>
            <a:r>
              <a:rPr lang="en-IN" sz="1600" dirty="0" err="1">
                <a:solidFill>
                  <a:srgbClr val="000000"/>
                </a:solidFill>
              </a:rPr>
              <a:t>day_of_week</a:t>
            </a:r>
            <a:r>
              <a:rPr lang="en-IN" sz="1600" dirty="0">
                <a:solidFill>
                  <a:srgbClr val="000000"/>
                </a:solidFill>
              </a:rPr>
              <a:t> </a:t>
            </a:r>
          </a:p>
          <a:p>
            <a:r>
              <a:rPr lang="en-IN" sz="1600" dirty="0">
                <a:solidFill>
                  <a:srgbClr val="0000CD"/>
                </a:solidFill>
              </a:rPr>
              <a:t>FROM</a:t>
            </a:r>
            <a:r>
              <a:rPr lang="en-IN" sz="1600" dirty="0">
                <a:solidFill>
                  <a:srgbClr val="000000"/>
                </a:solidFill>
              </a:rPr>
              <a:t> </a:t>
            </a:r>
            <a:r>
              <a:rPr lang="en-IN" sz="1600" dirty="0" err="1">
                <a:solidFill>
                  <a:srgbClr val="000000"/>
                </a:solidFill>
              </a:rPr>
              <a:t>tutorial.sf_crime_incidents_cleandate</a:t>
            </a:r>
            <a:endParaRPr lang="en-US" sz="1600" dirty="0">
              <a:solidFill>
                <a:srgbClr val="000000"/>
              </a:solidFill>
            </a:endParaRPr>
          </a:p>
        </p:txBody>
      </p:sp>
    </p:spTree>
    <p:extLst>
      <p:ext uri="{BB962C8B-B14F-4D97-AF65-F5344CB8AC3E}">
        <p14:creationId xmlns:p14="http://schemas.microsoft.com/office/powerpoint/2010/main" val="3812823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Working with strings</a:t>
            </a:r>
          </a:p>
        </p:txBody>
      </p:sp>
      <p:sp>
        <p:nvSpPr>
          <p:cNvPr id="2" name="Rectangle 1">
            <a:extLst>
              <a:ext uri="{FF2B5EF4-FFF2-40B4-BE49-F238E27FC236}">
                <a16:creationId xmlns:a16="http://schemas.microsoft.com/office/drawing/2014/main" id="{50E08115-6D61-AA4F-AAA5-EC8C5187DA45}"/>
              </a:ext>
            </a:extLst>
          </p:cNvPr>
          <p:cNvSpPr/>
          <p:nvPr/>
        </p:nvSpPr>
        <p:spPr>
          <a:xfrm>
            <a:off x="6859671" y="1212393"/>
            <a:ext cx="4645566" cy="2800767"/>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191925"/>
                </a:solidFill>
              </a:rPr>
              <a:t>LEFT, RIGHT, and LENGTH – Extracting sub parts from string</a:t>
            </a:r>
          </a:p>
          <a:p>
            <a:pPr marL="285750" indent="-285750">
              <a:buFont typeface="Arial" panose="020B0604020202020204" pitchFamily="34" charset="0"/>
              <a:buChar char="•"/>
            </a:pPr>
            <a:r>
              <a:rPr lang="en-IN" sz="1600" dirty="0">
                <a:solidFill>
                  <a:srgbClr val="191925"/>
                </a:solidFill>
              </a:rPr>
              <a:t>TRIM – Removing and cleaning padding</a:t>
            </a:r>
          </a:p>
          <a:p>
            <a:pPr marL="285750" indent="-285750">
              <a:buFont typeface="Arial" panose="020B0604020202020204" pitchFamily="34" charset="0"/>
              <a:buChar char="•"/>
            </a:pPr>
            <a:r>
              <a:rPr lang="en-IN" sz="1600" dirty="0">
                <a:solidFill>
                  <a:srgbClr val="191925"/>
                </a:solidFill>
              </a:rPr>
              <a:t>SUBSTR – Extracting sub parts from middle of string</a:t>
            </a:r>
          </a:p>
          <a:p>
            <a:pPr marL="285750" indent="-285750">
              <a:buFont typeface="Arial" panose="020B0604020202020204" pitchFamily="34" charset="0"/>
              <a:buChar char="•"/>
            </a:pPr>
            <a:r>
              <a:rPr lang="en-IN" sz="1600" dirty="0">
                <a:solidFill>
                  <a:srgbClr val="191925"/>
                </a:solidFill>
              </a:rPr>
              <a:t>CONCAT – Joining two or more strings</a:t>
            </a:r>
          </a:p>
          <a:p>
            <a:pPr marL="285750" indent="-285750">
              <a:buFont typeface="Arial" panose="020B0604020202020204" pitchFamily="34" charset="0"/>
              <a:buChar char="•"/>
            </a:pPr>
            <a:r>
              <a:rPr lang="en-IN" sz="1600" dirty="0">
                <a:solidFill>
                  <a:srgbClr val="191925"/>
                </a:solidFill>
              </a:rPr>
              <a:t>Changing case with UPPER and LOWER – Important for string comparison</a:t>
            </a:r>
          </a:p>
          <a:p>
            <a:pPr marL="285750" indent="-285750">
              <a:buFont typeface="Arial" panose="020B0604020202020204" pitchFamily="34" charset="0"/>
              <a:buChar char="•"/>
            </a:pPr>
            <a:r>
              <a:rPr lang="en-IN" sz="1600" dirty="0">
                <a:solidFill>
                  <a:srgbClr val="191925"/>
                </a:solidFill>
              </a:rPr>
              <a:t>Turning strings into dates</a:t>
            </a:r>
          </a:p>
          <a:p>
            <a:pPr marL="285750" indent="-285750">
              <a:buFont typeface="Arial" panose="020B0604020202020204" pitchFamily="34" charset="0"/>
              <a:buChar char="•"/>
            </a:pPr>
            <a:r>
              <a:rPr lang="en-IN" sz="1600" dirty="0">
                <a:solidFill>
                  <a:srgbClr val="191925"/>
                </a:solidFill>
              </a:rPr>
              <a:t>Turning dates into more useful dates</a:t>
            </a:r>
          </a:p>
          <a:p>
            <a:pPr marL="285750" indent="-285750">
              <a:buFont typeface="Arial" panose="020B0604020202020204" pitchFamily="34" charset="0"/>
              <a:buChar char="•"/>
            </a:pPr>
            <a:r>
              <a:rPr lang="en-IN" sz="1600" dirty="0">
                <a:solidFill>
                  <a:srgbClr val="191925"/>
                </a:solidFill>
              </a:rPr>
              <a:t>COALESCE</a:t>
            </a:r>
          </a:p>
        </p:txBody>
      </p:sp>
      <p:sp>
        <p:nvSpPr>
          <p:cNvPr id="3" name="Rectangle: Rounded Corners 2">
            <a:extLst>
              <a:ext uri="{FF2B5EF4-FFF2-40B4-BE49-F238E27FC236}">
                <a16:creationId xmlns:a16="http://schemas.microsoft.com/office/drawing/2014/main" id="{7A263CB5-0A94-9E48-905B-F9462DCE8181}"/>
              </a:ext>
            </a:extLst>
          </p:cNvPr>
          <p:cNvSpPr/>
          <p:nvPr/>
        </p:nvSpPr>
        <p:spPr>
          <a:xfrm>
            <a:off x="581627" y="1335830"/>
            <a:ext cx="5633978" cy="255389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incidnt_num</a:t>
            </a:r>
            <a:r>
              <a:rPr lang="en-IN" sz="1600" dirty="0">
                <a:solidFill>
                  <a:srgbClr val="000000"/>
                </a:solidFill>
              </a:rPr>
              <a:t>, date, </a:t>
            </a:r>
          </a:p>
          <a:p>
            <a:r>
              <a:rPr lang="en-IN" sz="1600" dirty="0">
                <a:solidFill>
                  <a:srgbClr val="000000"/>
                </a:solidFill>
              </a:rPr>
              <a:t>	</a:t>
            </a:r>
            <a:r>
              <a:rPr lang="en-IN" sz="1600" dirty="0">
                <a:solidFill>
                  <a:srgbClr val="0000CD"/>
                </a:solidFill>
              </a:rPr>
              <a:t>LEFT</a:t>
            </a:r>
            <a:r>
              <a:rPr lang="en-IN" sz="1600" dirty="0">
                <a:solidFill>
                  <a:srgbClr val="000000"/>
                </a:solidFill>
              </a:rPr>
              <a:t>(date, 10) </a:t>
            </a:r>
            <a:r>
              <a:rPr lang="en-IN" sz="1600" dirty="0">
                <a:solidFill>
                  <a:srgbClr val="0000CD"/>
                </a:solidFill>
              </a:rPr>
              <a:t>AS</a:t>
            </a:r>
            <a:r>
              <a:rPr lang="en-IN" sz="1600" dirty="0">
                <a:solidFill>
                  <a:srgbClr val="000000"/>
                </a:solidFill>
              </a:rPr>
              <a:t> </a:t>
            </a:r>
            <a:r>
              <a:rPr lang="en-IN" sz="1600" dirty="0" err="1">
                <a:solidFill>
                  <a:srgbClr val="000000"/>
                </a:solidFill>
              </a:rPr>
              <a:t>cleaned_date</a:t>
            </a:r>
            <a:r>
              <a:rPr lang="en-IN" sz="1600" dirty="0">
                <a:solidFill>
                  <a:srgbClr val="000000"/>
                </a:solidFill>
              </a:rPr>
              <a:t>, </a:t>
            </a:r>
          </a:p>
          <a:p>
            <a:r>
              <a:rPr lang="en-IN" sz="1600" dirty="0">
                <a:solidFill>
                  <a:srgbClr val="000000"/>
                </a:solidFill>
              </a:rPr>
              <a:t>	</a:t>
            </a:r>
            <a:r>
              <a:rPr lang="en-IN" sz="1600" dirty="0">
                <a:solidFill>
                  <a:srgbClr val="0000CD"/>
                </a:solidFill>
              </a:rPr>
              <a:t>RIGHT</a:t>
            </a:r>
            <a:r>
              <a:rPr lang="en-IN" sz="1600" dirty="0">
                <a:solidFill>
                  <a:srgbClr val="000000"/>
                </a:solidFill>
              </a:rPr>
              <a:t>(date, LENGTH(date) - 11) </a:t>
            </a:r>
            <a:r>
              <a:rPr lang="en-IN" sz="1600" dirty="0">
                <a:solidFill>
                  <a:srgbClr val="0000CD"/>
                </a:solidFill>
              </a:rPr>
              <a:t>AS</a:t>
            </a:r>
            <a:r>
              <a:rPr lang="en-IN" sz="1600" dirty="0">
                <a:solidFill>
                  <a:srgbClr val="000000"/>
                </a:solidFill>
              </a:rPr>
              <a:t> </a:t>
            </a:r>
            <a:r>
              <a:rPr lang="en-IN" sz="1600" dirty="0" err="1">
                <a:solidFill>
                  <a:srgbClr val="000000"/>
                </a:solidFill>
              </a:rPr>
              <a:t>cleaned_time</a:t>
            </a:r>
            <a:r>
              <a:rPr lang="en-IN" sz="1600" dirty="0">
                <a:solidFill>
                  <a:srgbClr val="000000"/>
                </a:solidFill>
              </a:rPr>
              <a:t> </a:t>
            </a:r>
          </a:p>
          <a:p>
            <a:r>
              <a:rPr lang="en-IN" sz="1600" dirty="0">
                <a:solidFill>
                  <a:srgbClr val="0000CD"/>
                </a:solidFill>
              </a:rPr>
              <a:t>FROM</a:t>
            </a:r>
            <a:r>
              <a:rPr lang="en-IN" sz="1600" dirty="0">
                <a:solidFill>
                  <a:srgbClr val="000000"/>
                </a:solidFill>
              </a:rPr>
              <a:t> Tutorial.Sf_crime_incidents_2014_01</a:t>
            </a:r>
          </a:p>
          <a:p>
            <a:endParaRPr lang="en-IN" sz="1600" dirty="0">
              <a:solidFill>
                <a:srgbClr val="000000"/>
              </a:solidFill>
            </a:endParaRPr>
          </a:p>
          <a:p>
            <a:r>
              <a:rPr lang="en-IN" sz="1600" dirty="0">
                <a:solidFill>
                  <a:srgbClr val="0000CD"/>
                </a:solidFill>
              </a:rPr>
              <a:t>SELECT</a:t>
            </a:r>
            <a:r>
              <a:rPr lang="en-IN" sz="1600" dirty="0">
                <a:solidFill>
                  <a:srgbClr val="000000"/>
                </a:solidFill>
              </a:rPr>
              <a:t> </a:t>
            </a:r>
            <a:r>
              <a:rPr lang="en-IN" sz="1600" dirty="0" err="1">
                <a:solidFill>
                  <a:srgbClr val="000000"/>
                </a:solidFill>
              </a:rPr>
              <a:t>incidnt_num</a:t>
            </a:r>
            <a:r>
              <a:rPr lang="en-IN" sz="1600" dirty="0">
                <a:solidFill>
                  <a:srgbClr val="000000"/>
                </a:solidFill>
              </a:rPr>
              <a:t>, date, </a:t>
            </a:r>
          </a:p>
          <a:p>
            <a:r>
              <a:rPr lang="en-IN" sz="1600" dirty="0">
                <a:solidFill>
                  <a:srgbClr val="000000"/>
                </a:solidFill>
              </a:rPr>
              <a:t>	</a:t>
            </a:r>
            <a:r>
              <a:rPr lang="en-IN" sz="1600" dirty="0">
                <a:solidFill>
                  <a:srgbClr val="0000CD"/>
                </a:solidFill>
              </a:rPr>
              <a:t>SUBSTR</a:t>
            </a:r>
            <a:r>
              <a:rPr lang="en-IN" sz="1600" dirty="0">
                <a:solidFill>
                  <a:srgbClr val="000000"/>
                </a:solidFill>
              </a:rPr>
              <a:t>(date, 4, 2) </a:t>
            </a:r>
            <a:r>
              <a:rPr lang="en-IN" sz="1600" dirty="0">
                <a:solidFill>
                  <a:srgbClr val="0000CD"/>
                </a:solidFill>
              </a:rPr>
              <a:t>AS</a:t>
            </a:r>
            <a:r>
              <a:rPr lang="en-IN" sz="1600" dirty="0">
                <a:solidFill>
                  <a:srgbClr val="000000"/>
                </a:solidFill>
              </a:rPr>
              <a:t> day</a:t>
            </a:r>
          </a:p>
          <a:p>
            <a:r>
              <a:rPr lang="en-IN" sz="1600" dirty="0">
                <a:solidFill>
                  <a:srgbClr val="000000"/>
                </a:solidFill>
              </a:rPr>
              <a:t>	</a:t>
            </a:r>
            <a:r>
              <a:rPr lang="en-IN" sz="1600" dirty="0">
                <a:solidFill>
                  <a:srgbClr val="0000CD"/>
                </a:solidFill>
              </a:rPr>
              <a:t>COALESCE</a:t>
            </a:r>
            <a:r>
              <a:rPr lang="en-IN" sz="1600" dirty="0">
                <a:solidFill>
                  <a:srgbClr val="000000"/>
                </a:solidFill>
              </a:rPr>
              <a:t>(descript, 'No Description') </a:t>
            </a:r>
          </a:p>
          <a:p>
            <a:r>
              <a:rPr lang="en-IN" sz="1600" dirty="0">
                <a:solidFill>
                  <a:srgbClr val="0000CD"/>
                </a:solidFill>
              </a:rPr>
              <a:t>FROM</a:t>
            </a:r>
            <a:r>
              <a:rPr lang="en-IN" sz="1600" dirty="0">
                <a:solidFill>
                  <a:srgbClr val="000000"/>
                </a:solidFill>
              </a:rPr>
              <a:t> Tutorial.Sf_crime_incidents_2014_01</a:t>
            </a:r>
            <a:endParaRPr lang="en-US" sz="1600" dirty="0">
              <a:solidFill>
                <a:srgbClr val="000000"/>
              </a:solidFill>
            </a:endParaRPr>
          </a:p>
        </p:txBody>
      </p:sp>
    </p:spTree>
    <p:extLst>
      <p:ext uri="{BB962C8B-B14F-4D97-AF65-F5344CB8AC3E}">
        <p14:creationId xmlns:p14="http://schemas.microsoft.com/office/powerpoint/2010/main" val="112686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Window function</a:t>
            </a:r>
          </a:p>
        </p:txBody>
      </p:sp>
      <p:pic>
        <p:nvPicPr>
          <p:cNvPr id="4" name="Picture 3">
            <a:extLst>
              <a:ext uri="{FF2B5EF4-FFF2-40B4-BE49-F238E27FC236}">
                <a16:creationId xmlns:a16="http://schemas.microsoft.com/office/drawing/2014/main" id="{EB8B8776-0B9F-CC7A-FE92-AB1E46C90C7C}"/>
              </a:ext>
            </a:extLst>
          </p:cNvPr>
          <p:cNvPicPr>
            <a:picLocks noChangeAspect="1"/>
          </p:cNvPicPr>
          <p:nvPr/>
        </p:nvPicPr>
        <p:blipFill>
          <a:blip r:embed="rId2"/>
          <a:stretch>
            <a:fillRect/>
          </a:stretch>
        </p:blipFill>
        <p:spPr>
          <a:xfrm>
            <a:off x="972457" y="1285116"/>
            <a:ext cx="9121653" cy="3630468"/>
          </a:xfrm>
          <a:prstGeom prst="rect">
            <a:avLst/>
          </a:prstGeom>
        </p:spPr>
      </p:pic>
      <p:sp>
        <p:nvSpPr>
          <p:cNvPr id="8" name="TextBox 7">
            <a:extLst>
              <a:ext uri="{FF2B5EF4-FFF2-40B4-BE49-F238E27FC236}">
                <a16:creationId xmlns:a16="http://schemas.microsoft.com/office/drawing/2014/main" id="{A780310F-C913-8AC2-C703-DD032D9F3128}"/>
              </a:ext>
            </a:extLst>
          </p:cNvPr>
          <p:cNvSpPr txBox="1"/>
          <p:nvPr/>
        </p:nvSpPr>
        <p:spPr>
          <a:xfrm>
            <a:off x="972457" y="5191088"/>
            <a:ext cx="10247086" cy="338554"/>
          </a:xfrm>
          <a:prstGeom prst="rect">
            <a:avLst/>
          </a:prstGeom>
          <a:noFill/>
        </p:spPr>
        <p:txBody>
          <a:bodyPr wrap="square">
            <a:spAutoFit/>
          </a:bodyPr>
          <a:lstStyle/>
          <a:p>
            <a:r>
              <a:rPr lang="en-US" sz="1600" b="0" i="0" dirty="0">
                <a:solidFill>
                  <a:srgbClr val="000000"/>
                </a:solidFill>
                <a:effectLst/>
              </a:rPr>
              <a:t>The picture illustrates the main difference between aggregate functions and window functions</a:t>
            </a:r>
            <a:endParaRPr lang="en-IN" sz="1600" dirty="0"/>
          </a:p>
        </p:txBody>
      </p:sp>
    </p:spTree>
    <p:extLst>
      <p:ext uri="{BB962C8B-B14F-4D97-AF65-F5344CB8AC3E}">
        <p14:creationId xmlns:p14="http://schemas.microsoft.com/office/powerpoint/2010/main" val="92657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Window function</a:t>
            </a:r>
          </a:p>
        </p:txBody>
      </p:sp>
      <p:pic>
        <p:nvPicPr>
          <p:cNvPr id="5" name="Picture 4">
            <a:extLst>
              <a:ext uri="{FF2B5EF4-FFF2-40B4-BE49-F238E27FC236}">
                <a16:creationId xmlns:a16="http://schemas.microsoft.com/office/drawing/2014/main" id="{A23EB26B-619F-9CB9-A2C5-2E853FECA2D2}"/>
              </a:ext>
            </a:extLst>
          </p:cNvPr>
          <p:cNvPicPr>
            <a:picLocks noChangeAspect="1"/>
          </p:cNvPicPr>
          <p:nvPr/>
        </p:nvPicPr>
        <p:blipFill rotWithShape="1">
          <a:blip r:embed="rId2"/>
          <a:srcRect b="6347"/>
          <a:stretch/>
        </p:blipFill>
        <p:spPr>
          <a:xfrm>
            <a:off x="5731820" y="1009613"/>
            <a:ext cx="2612512" cy="4001132"/>
          </a:xfrm>
          <a:prstGeom prst="rect">
            <a:avLst/>
          </a:prstGeom>
        </p:spPr>
      </p:pic>
      <p:pic>
        <p:nvPicPr>
          <p:cNvPr id="11" name="Picture 10">
            <a:extLst>
              <a:ext uri="{FF2B5EF4-FFF2-40B4-BE49-F238E27FC236}">
                <a16:creationId xmlns:a16="http://schemas.microsoft.com/office/drawing/2014/main" id="{8753726F-0744-E40B-C86C-AFDD610B79A9}"/>
              </a:ext>
            </a:extLst>
          </p:cNvPr>
          <p:cNvPicPr>
            <a:picLocks noChangeAspect="1"/>
          </p:cNvPicPr>
          <p:nvPr/>
        </p:nvPicPr>
        <p:blipFill rotWithShape="1">
          <a:blip r:embed="rId3"/>
          <a:srcRect t="10780"/>
          <a:stretch/>
        </p:blipFill>
        <p:spPr>
          <a:xfrm>
            <a:off x="8414084" y="2435513"/>
            <a:ext cx="3209925" cy="3264430"/>
          </a:xfrm>
          <a:prstGeom prst="rect">
            <a:avLst/>
          </a:prstGeom>
        </p:spPr>
      </p:pic>
      <p:pic>
        <p:nvPicPr>
          <p:cNvPr id="13" name="Picture 12">
            <a:extLst>
              <a:ext uri="{FF2B5EF4-FFF2-40B4-BE49-F238E27FC236}">
                <a16:creationId xmlns:a16="http://schemas.microsoft.com/office/drawing/2014/main" id="{68BA7655-A7A3-605E-3FE2-7675A01C79AB}"/>
              </a:ext>
            </a:extLst>
          </p:cNvPr>
          <p:cNvPicPr>
            <a:picLocks noChangeAspect="1"/>
          </p:cNvPicPr>
          <p:nvPr/>
        </p:nvPicPr>
        <p:blipFill rotWithShape="1">
          <a:blip r:embed="rId4"/>
          <a:srcRect t="24264"/>
          <a:stretch/>
        </p:blipFill>
        <p:spPr>
          <a:xfrm>
            <a:off x="8488385" y="936182"/>
            <a:ext cx="2495551" cy="1391920"/>
          </a:xfrm>
          <a:prstGeom prst="rect">
            <a:avLst/>
          </a:prstGeom>
        </p:spPr>
      </p:pic>
      <p:sp>
        <p:nvSpPr>
          <p:cNvPr id="15" name="Rectangle: Rounded Corners 14">
            <a:extLst>
              <a:ext uri="{FF2B5EF4-FFF2-40B4-BE49-F238E27FC236}">
                <a16:creationId xmlns:a16="http://schemas.microsoft.com/office/drawing/2014/main" id="{24081117-BFFC-F891-C68D-8F4E36BFC679}"/>
              </a:ext>
            </a:extLst>
          </p:cNvPr>
          <p:cNvSpPr/>
          <p:nvPr/>
        </p:nvSpPr>
        <p:spPr>
          <a:xfrm>
            <a:off x="398584" y="1213716"/>
            <a:ext cx="5423482" cy="337113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b="1" dirty="0">
                <a:solidFill>
                  <a:srgbClr val="000000"/>
                </a:solidFill>
              </a:rPr>
              <a:t>Group by </a:t>
            </a:r>
            <a:endParaRPr lang="en-IN" sz="1600" dirty="0">
              <a:solidFill>
                <a:srgbClr val="8959A8"/>
              </a:solidFill>
            </a:endParaRPr>
          </a:p>
          <a:p>
            <a:r>
              <a:rPr lang="en-IN" sz="1600" dirty="0">
                <a:solidFill>
                  <a:srgbClr val="0000CD"/>
                </a:solidFill>
              </a:rPr>
              <a:t>SELECT</a:t>
            </a:r>
            <a:r>
              <a:rPr lang="en-IN" sz="1600" dirty="0">
                <a:solidFill>
                  <a:srgbClr val="191925"/>
                </a:solidFill>
              </a:rPr>
              <a:t> </a:t>
            </a:r>
            <a:r>
              <a:rPr lang="en-IN" sz="1600" dirty="0" err="1">
                <a:solidFill>
                  <a:srgbClr val="191925"/>
                </a:solidFill>
              </a:rPr>
              <a:t>job_title</a:t>
            </a:r>
            <a:r>
              <a:rPr lang="en-IN" sz="1600" dirty="0">
                <a:solidFill>
                  <a:srgbClr val="191925"/>
                </a:solidFill>
              </a:rPr>
              <a:t>, </a:t>
            </a:r>
          </a:p>
          <a:p>
            <a:r>
              <a:rPr lang="en-IN" sz="1600" dirty="0">
                <a:solidFill>
                  <a:srgbClr val="191925"/>
                </a:solidFill>
              </a:rPr>
              <a:t>	</a:t>
            </a:r>
            <a:r>
              <a:rPr lang="en-IN" sz="1600" dirty="0">
                <a:solidFill>
                  <a:srgbClr val="0000CD"/>
                </a:solidFill>
              </a:rPr>
              <a:t>AVG</a:t>
            </a:r>
            <a:r>
              <a:rPr lang="en-IN" sz="1600" dirty="0">
                <a:solidFill>
                  <a:srgbClr val="191925"/>
                </a:solidFill>
              </a:rPr>
              <a:t>(salary) </a:t>
            </a:r>
            <a:r>
              <a:rPr lang="en-IN" sz="1600" dirty="0">
                <a:solidFill>
                  <a:srgbClr val="0000CD"/>
                </a:solidFill>
              </a:rPr>
              <a:t>AS</a:t>
            </a:r>
            <a:r>
              <a:rPr lang="en-IN" sz="1600" dirty="0">
                <a:solidFill>
                  <a:srgbClr val="191925"/>
                </a:solidFill>
              </a:rPr>
              <a:t> </a:t>
            </a:r>
            <a:r>
              <a:rPr lang="en-IN" sz="1600" dirty="0" err="1">
                <a:solidFill>
                  <a:srgbClr val="191925"/>
                </a:solidFill>
              </a:rPr>
              <a:t>avg_salary</a:t>
            </a:r>
            <a:endParaRPr lang="en-IN" sz="1600" dirty="0">
              <a:solidFill>
                <a:srgbClr val="191925"/>
              </a:solidFill>
            </a:endParaRPr>
          </a:p>
          <a:p>
            <a:r>
              <a:rPr lang="en-IN" sz="1600" dirty="0">
                <a:solidFill>
                  <a:srgbClr val="0000CD"/>
                </a:solidFill>
              </a:rPr>
              <a:t>FROM</a:t>
            </a:r>
            <a:r>
              <a:rPr lang="en-IN" sz="1600" dirty="0">
                <a:solidFill>
                  <a:srgbClr val="191925"/>
                </a:solidFill>
              </a:rPr>
              <a:t> </a:t>
            </a:r>
            <a:r>
              <a:rPr lang="en-IN" sz="1600" dirty="0" err="1">
                <a:solidFill>
                  <a:srgbClr val="191925"/>
                </a:solidFill>
              </a:rPr>
              <a:t>salary_info</a:t>
            </a:r>
            <a:endParaRPr lang="en-IN" sz="1600" dirty="0">
              <a:solidFill>
                <a:srgbClr val="191925"/>
              </a:solidFill>
            </a:endParaRPr>
          </a:p>
          <a:p>
            <a:endParaRPr lang="en-IN" sz="1600" dirty="0">
              <a:solidFill>
                <a:srgbClr val="191925"/>
              </a:solidFill>
            </a:endParaRPr>
          </a:p>
          <a:p>
            <a:endParaRPr lang="en-IN" sz="1600" dirty="0">
              <a:solidFill>
                <a:srgbClr val="191925"/>
              </a:solidFill>
            </a:endParaRPr>
          </a:p>
          <a:p>
            <a:r>
              <a:rPr lang="en-IN" sz="1600" b="1" dirty="0">
                <a:solidFill>
                  <a:srgbClr val="191925"/>
                </a:solidFill>
              </a:rPr>
              <a:t>Window Function</a:t>
            </a:r>
            <a:endParaRPr lang="en-IN" sz="1600" dirty="0">
              <a:solidFill>
                <a:srgbClr val="191925"/>
              </a:solidFill>
            </a:endParaRPr>
          </a:p>
          <a:p>
            <a:r>
              <a:rPr lang="en-IN" sz="1600" dirty="0">
                <a:solidFill>
                  <a:srgbClr val="0000CD"/>
                </a:solidFill>
              </a:rPr>
              <a:t>SELECT</a:t>
            </a:r>
            <a:r>
              <a:rPr lang="en-IN" sz="1600" dirty="0">
                <a:solidFill>
                  <a:srgbClr val="191925"/>
                </a:solidFill>
              </a:rPr>
              <a:t> </a:t>
            </a:r>
            <a:r>
              <a:rPr lang="en-IN" sz="1600" dirty="0" err="1">
                <a:solidFill>
                  <a:srgbClr val="191925"/>
                </a:solidFill>
              </a:rPr>
              <a:t>job_title</a:t>
            </a:r>
            <a:r>
              <a:rPr lang="en-IN" sz="1600" dirty="0">
                <a:solidFill>
                  <a:srgbClr val="191925"/>
                </a:solidFill>
              </a:rPr>
              <a:t>, salary</a:t>
            </a:r>
          </a:p>
          <a:p>
            <a:r>
              <a:rPr lang="en-IN" sz="1600" dirty="0">
                <a:solidFill>
                  <a:srgbClr val="191925"/>
                </a:solidFill>
              </a:rPr>
              <a:t>    </a:t>
            </a:r>
            <a:r>
              <a:rPr lang="en-IN" sz="1600" dirty="0">
                <a:solidFill>
                  <a:srgbClr val="0000CD"/>
                </a:solidFill>
              </a:rPr>
              <a:t>AVG</a:t>
            </a:r>
            <a:r>
              <a:rPr lang="en-IN" sz="1600" dirty="0">
                <a:solidFill>
                  <a:srgbClr val="191925"/>
                </a:solidFill>
              </a:rPr>
              <a:t>(salary) </a:t>
            </a:r>
          </a:p>
          <a:p>
            <a:r>
              <a:rPr lang="en-IN" sz="1600" dirty="0">
                <a:solidFill>
                  <a:srgbClr val="191925"/>
                </a:solidFill>
              </a:rPr>
              <a:t>    </a:t>
            </a:r>
            <a:r>
              <a:rPr lang="en-IN" sz="1600" dirty="0">
                <a:solidFill>
                  <a:srgbClr val="0000CD"/>
                </a:solidFill>
              </a:rPr>
              <a:t>OVER</a:t>
            </a:r>
            <a:r>
              <a:rPr lang="en-IN" sz="1600" dirty="0">
                <a:solidFill>
                  <a:srgbClr val="8959A8"/>
                </a:solidFill>
              </a:rPr>
              <a:t> </a:t>
            </a:r>
            <a:r>
              <a:rPr lang="en-IN" sz="1600" dirty="0">
                <a:solidFill>
                  <a:srgbClr val="000000"/>
                </a:solidFill>
              </a:rPr>
              <a:t>(</a:t>
            </a:r>
            <a:r>
              <a:rPr lang="en-IN" sz="1600" dirty="0">
                <a:solidFill>
                  <a:srgbClr val="0000CD"/>
                </a:solidFill>
              </a:rPr>
              <a:t>PARTITION</a:t>
            </a:r>
            <a:r>
              <a:rPr lang="en-IN" sz="1600" dirty="0">
                <a:solidFill>
                  <a:srgbClr val="8959A8"/>
                </a:solidFill>
              </a:rPr>
              <a:t> </a:t>
            </a:r>
            <a:r>
              <a:rPr lang="en-IN" sz="1600" dirty="0">
                <a:solidFill>
                  <a:srgbClr val="0000CD"/>
                </a:solidFill>
              </a:rPr>
              <a:t>BY</a:t>
            </a:r>
            <a:r>
              <a:rPr lang="en-IN" sz="1600" dirty="0">
                <a:solidFill>
                  <a:srgbClr val="191925"/>
                </a:solidFill>
              </a:rPr>
              <a:t> </a:t>
            </a:r>
            <a:r>
              <a:rPr lang="en-IN" sz="1600" dirty="0" err="1">
                <a:solidFill>
                  <a:srgbClr val="191925"/>
                </a:solidFill>
              </a:rPr>
              <a:t>job_title</a:t>
            </a:r>
            <a:r>
              <a:rPr lang="en-IN" sz="1600" dirty="0">
                <a:solidFill>
                  <a:srgbClr val="000000"/>
                </a:solidFill>
              </a:rPr>
              <a:t>)</a:t>
            </a:r>
            <a:r>
              <a:rPr lang="en-IN" sz="1600" dirty="0">
                <a:solidFill>
                  <a:srgbClr val="191925"/>
                </a:solidFill>
              </a:rPr>
              <a:t> </a:t>
            </a:r>
            <a:r>
              <a:rPr lang="en-IN" sz="1600" dirty="0">
                <a:solidFill>
                  <a:srgbClr val="0000CD"/>
                </a:solidFill>
              </a:rPr>
              <a:t>AS</a:t>
            </a:r>
            <a:r>
              <a:rPr lang="en-IN" sz="1600" dirty="0">
                <a:solidFill>
                  <a:srgbClr val="191925"/>
                </a:solidFill>
              </a:rPr>
              <a:t> </a:t>
            </a:r>
            <a:r>
              <a:rPr lang="en-IN" sz="1600" dirty="0" err="1">
                <a:solidFill>
                  <a:srgbClr val="191925"/>
                </a:solidFill>
              </a:rPr>
              <a:t>avg_salary</a:t>
            </a:r>
            <a:endParaRPr lang="en-IN" sz="1600" dirty="0">
              <a:solidFill>
                <a:srgbClr val="191925"/>
              </a:solidFill>
            </a:endParaRPr>
          </a:p>
          <a:p>
            <a:r>
              <a:rPr lang="en-IN" sz="1600" dirty="0">
                <a:solidFill>
                  <a:srgbClr val="0000CD"/>
                </a:solidFill>
              </a:rPr>
              <a:t>FROM</a:t>
            </a:r>
            <a:r>
              <a:rPr lang="en-IN" sz="1600" dirty="0">
                <a:solidFill>
                  <a:srgbClr val="191925"/>
                </a:solidFill>
              </a:rPr>
              <a:t> </a:t>
            </a:r>
            <a:r>
              <a:rPr lang="en-IN" sz="1600" dirty="0" err="1">
                <a:solidFill>
                  <a:srgbClr val="191925"/>
                </a:solidFill>
              </a:rPr>
              <a:t>salary_info</a:t>
            </a:r>
            <a:endParaRPr lang="en-US" sz="1600" dirty="0"/>
          </a:p>
          <a:p>
            <a:endParaRPr lang="en-US" sz="1600" dirty="0"/>
          </a:p>
        </p:txBody>
      </p:sp>
      <p:sp>
        <p:nvSpPr>
          <p:cNvPr id="17" name="TextBox 16">
            <a:extLst>
              <a:ext uri="{FF2B5EF4-FFF2-40B4-BE49-F238E27FC236}">
                <a16:creationId xmlns:a16="http://schemas.microsoft.com/office/drawing/2014/main" id="{3455811A-BF58-414F-CC93-F419276A886B}"/>
              </a:ext>
            </a:extLst>
          </p:cNvPr>
          <p:cNvSpPr txBox="1"/>
          <p:nvPr/>
        </p:nvSpPr>
        <p:spPr>
          <a:xfrm>
            <a:off x="458814" y="5059509"/>
            <a:ext cx="7920394" cy="584775"/>
          </a:xfrm>
          <a:prstGeom prst="rect">
            <a:avLst/>
          </a:prstGeom>
          <a:noFill/>
        </p:spPr>
        <p:txBody>
          <a:bodyPr wrap="square">
            <a:spAutoFit/>
          </a:bodyPr>
          <a:lstStyle/>
          <a:p>
            <a:r>
              <a:rPr lang="en-US" sz="1600" b="0" i="0" dirty="0">
                <a:solidFill>
                  <a:srgbClr val="292929"/>
                </a:solidFill>
                <a:effectLst/>
              </a:rPr>
              <a:t>One major advantage of window functions is that it allows you to work with both aggregate and non-aggregate values all at once because the rows are not collapsed</a:t>
            </a:r>
            <a:endParaRPr lang="en-IN" sz="1600" dirty="0"/>
          </a:p>
        </p:txBody>
      </p:sp>
    </p:spTree>
    <p:extLst>
      <p:ext uri="{BB962C8B-B14F-4D97-AF65-F5344CB8AC3E}">
        <p14:creationId xmlns:p14="http://schemas.microsoft.com/office/powerpoint/2010/main" val="602727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Window function</a:t>
            </a:r>
          </a:p>
        </p:txBody>
      </p:sp>
      <p:sp>
        <p:nvSpPr>
          <p:cNvPr id="5" name="TextBox 4">
            <a:extLst>
              <a:ext uri="{FF2B5EF4-FFF2-40B4-BE49-F238E27FC236}">
                <a16:creationId xmlns:a16="http://schemas.microsoft.com/office/drawing/2014/main" id="{12147DBA-0BF8-9D6A-B2F6-3695CE9B2DC2}"/>
              </a:ext>
            </a:extLst>
          </p:cNvPr>
          <p:cNvSpPr txBox="1"/>
          <p:nvPr/>
        </p:nvSpPr>
        <p:spPr>
          <a:xfrm>
            <a:off x="398584" y="2942819"/>
            <a:ext cx="6096000" cy="1354217"/>
          </a:xfrm>
          <a:prstGeom prst="rect">
            <a:avLst/>
          </a:prstGeom>
          <a:noFill/>
        </p:spPr>
        <p:txBody>
          <a:bodyPr wrap="square">
            <a:spAutoFit/>
          </a:bodyPr>
          <a:lstStyle/>
          <a:p>
            <a:pPr algn="l"/>
            <a:r>
              <a:rPr lang="en-US" sz="1600" b="0" i="0" dirty="0">
                <a:solidFill>
                  <a:srgbClr val="000000"/>
                </a:solidFill>
                <a:effectLst/>
              </a:rPr>
              <a:t>Value window functions</a:t>
            </a:r>
          </a:p>
          <a:p>
            <a:pPr algn="l">
              <a:buFont typeface="Arial" panose="020B0604020202020204" pitchFamily="34" charset="0"/>
              <a:buChar char="•"/>
            </a:pPr>
            <a:r>
              <a:rPr lang="en-US" sz="1600" b="0" i="0" u="none" strike="noStrike" dirty="0">
                <a:solidFill>
                  <a:srgbClr val="000000"/>
                </a:solidFill>
                <a:effectLst/>
              </a:rPr>
              <a:t>FIRST_VALUE()</a:t>
            </a:r>
            <a:endParaRPr lang="en-US" sz="1600" b="0" i="0" dirty="0">
              <a:solidFill>
                <a:srgbClr val="000000"/>
              </a:solidFill>
              <a:effectLst/>
            </a:endParaRPr>
          </a:p>
          <a:p>
            <a:pPr>
              <a:buFont typeface="Arial" panose="020B0604020202020204" pitchFamily="34" charset="0"/>
              <a:buChar char="•"/>
            </a:pPr>
            <a:r>
              <a:rPr lang="en-US" sz="1600" b="0" i="0" u="none" strike="noStrike" dirty="0">
                <a:solidFill>
                  <a:srgbClr val="000000"/>
                </a:solidFill>
                <a:effectLst/>
              </a:rPr>
              <a:t>LAST_VALUE()</a:t>
            </a:r>
          </a:p>
          <a:p>
            <a:pPr algn="l">
              <a:buFont typeface="Arial" panose="020B0604020202020204" pitchFamily="34" charset="0"/>
              <a:buChar char="•"/>
            </a:pPr>
            <a:r>
              <a:rPr lang="en-US" sz="1600" b="0" i="0" u="none" strike="noStrike" dirty="0">
                <a:solidFill>
                  <a:srgbClr val="000000"/>
                </a:solidFill>
                <a:effectLst/>
              </a:rPr>
              <a:t>LAG()</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LEAD()</a:t>
            </a:r>
            <a:endParaRPr lang="en-US" sz="1600" b="0" i="0" dirty="0">
              <a:solidFill>
                <a:srgbClr val="000000"/>
              </a:solidFill>
              <a:effectLst/>
            </a:endParaRPr>
          </a:p>
        </p:txBody>
      </p:sp>
      <p:sp>
        <p:nvSpPr>
          <p:cNvPr id="7" name="TextBox 6">
            <a:extLst>
              <a:ext uri="{FF2B5EF4-FFF2-40B4-BE49-F238E27FC236}">
                <a16:creationId xmlns:a16="http://schemas.microsoft.com/office/drawing/2014/main" id="{86B51CC3-551B-C396-E822-4957D94E49B1}"/>
              </a:ext>
            </a:extLst>
          </p:cNvPr>
          <p:cNvSpPr txBox="1"/>
          <p:nvPr/>
        </p:nvSpPr>
        <p:spPr>
          <a:xfrm>
            <a:off x="398584" y="4523545"/>
            <a:ext cx="6096000" cy="1354217"/>
          </a:xfrm>
          <a:prstGeom prst="rect">
            <a:avLst/>
          </a:prstGeom>
          <a:noFill/>
        </p:spPr>
        <p:txBody>
          <a:bodyPr wrap="square">
            <a:spAutoFit/>
          </a:bodyPr>
          <a:lstStyle/>
          <a:p>
            <a:pPr algn="l"/>
            <a:r>
              <a:rPr lang="en-US" sz="1600" b="0" i="0" dirty="0">
                <a:solidFill>
                  <a:srgbClr val="000000"/>
                </a:solidFill>
                <a:effectLst/>
              </a:rPr>
              <a:t>Ranking window functions</a:t>
            </a:r>
          </a:p>
          <a:p>
            <a:pPr>
              <a:buFont typeface="Arial" panose="020B0604020202020204" pitchFamily="34" charset="0"/>
              <a:buChar char="•"/>
            </a:pPr>
            <a:r>
              <a:rPr lang="en-US" sz="1600" b="0" i="0" u="none" strike="noStrike" dirty="0">
                <a:solidFill>
                  <a:srgbClr val="000000"/>
                </a:solidFill>
                <a:effectLst/>
              </a:rPr>
              <a:t>RANK()</a:t>
            </a:r>
          </a:p>
          <a:p>
            <a:pPr algn="l">
              <a:buFont typeface="Arial" panose="020B0604020202020204" pitchFamily="34" charset="0"/>
              <a:buChar char="•"/>
            </a:pPr>
            <a:r>
              <a:rPr lang="en-US" sz="1600" b="0" i="0" u="none" strike="noStrike" dirty="0">
                <a:solidFill>
                  <a:srgbClr val="000000"/>
                </a:solidFill>
                <a:effectLst/>
              </a:rPr>
              <a:t>DENSE_RANK()</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NTILE()</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ROW_NUMBER()</a:t>
            </a:r>
            <a:endParaRPr lang="en-US" sz="1600" b="0" i="0" dirty="0">
              <a:solidFill>
                <a:srgbClr val="000000"/>
              </a:solidFill>
              <a:effectLst/>
            </a:endParaRPr>
          </a:p>
        </p:txBody>
      </p:sp>
      <p:sp>
        <p:nvSpPr>
          <p:cNvPr id="9" name="TextBox 8">
            <a:extLst>
              <a:ext uri="{FF2B5EF4-FFF2-40B4-BE49-F238E27FC236}">
                <a16:creationId xmlns:a16="http://schemas.microsoft.com/office/drawing/2014/main" id="{2069CE79-E779-74D5-2683-EE39C79A9B29}"/>
              </a:ext>
            </a:extLst>
          </p:cNvPr>
          <p:cNvSpPr txBox="1"/>
          <p:nvPr/>
        </p:nvSpPr>
        <p:spPr>
          <a:xfrm>
            <a:off x="398584" y="1146650"/>
            <a:ext cx="6096000" cy="1569660"/>
          </a:xfrm>
          <a:prstGeom prst="rect">
            <a:avLst/>
          </a:prstGeom>
          <a:noFill/>
        </p:spPr>
        <p:txBody>
          <a:bodyPr wrap="square">
            <a:spAutoFit/>
          </a:bodyPr>
          <a:lstStyle/>
          <a:p>
            <a:pPr algn="l"/>
            <a:r>
              <a:rPr lang="en-US" sz="1600" b="0" i="0" dirty="0">
                <a:solidFill>
                  <a:srgbClr val="000000"/>
                </a:solidFill>
                <a:effectLst/>
              </a:rPr>
              <a:t>Aggregate window functions</a:t>
            </a:r>
          </a:p>
          <a:p>
            <a:pPr algn="l">
              <a:buFont typeface="Arial" panose="020B0604020202020204" pitchFamily="34" charset="0"/>
              <a:buChar char="•"/>
            </a:pPr>
            <a:r>
              <a:rPr lang="en-US" sz="1600" b="0" i="0" dirty="0">
                <a:solidFill>
                  <a:srgbClr val="000000"/>
                </a:solidFill>
                <a:effectLst/>
              </a:rPr>
              <a:t>AVG()</a:t>
            </a:r>
          </a:p>
          <a:p>
            <a:pPr algn="l">
              <a:buFont typeface="Arial" panose="020B0604020202020204" pitchFamily="34" charset="0"/>
              <a:buChar char="•"/>
            </a:pPr>
            <a:r>
              <a:rPr lang="en-US" sz="1600" b="0" i="0" dirty="0">
                <a:solidFill>
                  <a:srgbClr val="000000"/>
                </a:solidFill>
                <a:effectLst/>
              </a:rPr>
              <a:t>COUNT()</a:t>
            </a:r>
          </a:p>
          <a:p>
            <a:pPr algn="l">
              <a:buFont typeface="Arial" panose="020B0604020202020204" pitchFamily="34" charset="0"/>
              <a:buChar char="•"/>
            </a:pPr>
            <a:r>
              <a:rPr lang="en-US" sz="1600" b="0" i="0" dirty="0">
                <a:solidFill>
                  <a:srgbClr val="000000"/>
                </a:solidFill>
                <a:effectLst/>
              </a:rPr>
              <a:t>MAX()</a:t>
            </a:r>
          </a:p>
          <a:p>
            <a:pPr algn="l">
              <a:buFont typeface="Arial" panose="020B0604020202020204" pitchFamily="34" charset="0"/>
              <a:buChar char="•"/>
            </a:pPr>
            <a:r>
              <a:rPr lang="en-US" sz="1600" b="0" i="0" dirty="0">
                <a:solidFill>
                  <a:srgbClr val="000000"/>
                </a:solidFill>
                <a:effectLst/>
              </a:rPr>
              <a:t>MIN()</a:t>
            </a:r>
          </a:p>
          <a:p>
            <a:pPr algn="l">
              <a:buFont typeface="Arial" panose="020B0604020202020204" pitchFamily="34" charset="0"/>
              <a:buChar char="•"/>
            </a:pPr>
            <a:r>
              <a:rPr lang="en-US" sz="1600" b="0" i="0" dirty="0">
                <a:solidFill>
                  <a:srgbClr val="000000"/>
                </a:solidFill>
                <a:effectLst/>
              </a:rPr>
              <a:t>SUM()</a:t>
            </a:r>
          </a:p>
        </p:txBody>
      </p:sp>
      <p:sp>
        <p:nvSpPr>
          <p:cNvPr id="6" name="Rectangle: Rounded Corners 5">
            <a:extLst>
              <a:ext uri="{FF2B5EF4-FFF2-40B4-BE49-F238E27FC236}">
                <a16:creationId xmlns:a16="http://schemas.microsoft.com/office/drawing/2014/main" id="{C151C9A0-9A6E-8B08-50E9-E7BB1367BE19}"/>
              </a:ext>
            </a:extLst>
          </p:cNvPr>
          <p:cNvSpPr/>
          <p:nvPr/>
        </p:nvSpPr>
        <p:spPr>
          <a:xfrm>
            <a:off x="3669324" y="1280052"/>
            <a:ext cx="8124092" cy="418838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err="1">
                <a:solidFill>
                  <a:srgbClr val="000000"/>
                </a:solidFill>
              </a:rPr>
              <a:t>duration_seconds</a:t>
            </a:r>
            <a:r>
              <a:rPr lang="en-IN" sz="1600" dirty="0">
                <a:solidFill>
                  <a:srgbClr val="000000"/>
                </a:solidFill>
              </a:rPr>
              <a:t>, </a:t>
            </a:r>
          </a:p>
          <a:p>
            <a:r>
              <a:rPr lang="en-IN" sz="1600" dirty="0">
                <a:solidFill>
                  <a:srgbClr val="000000"/>
                </a:solidFill>
              </a:rPr>
              <a:t>			</a:t>
            </a:r>
          </a:p>
          <a:p>
            <a:pPr lvl="1"/>
            <a:r>
              <a:rPr lang="en-IN" sz="1600" dirty="0">
                <a:solidFill>
                  <a:srgbClr val="0000CD"/>
                </a:solidFill>
              </a:rPr>
              <a:t>	SUM</a:t>
            </a:r>
            <a:r>
              <a:rPr lang="en-IN" sz="1600" dirty="0">
                <a:solidFill>
                  <a:srgbClr val="000000"/>
                </a:solidFill>
              </a:rPr>
              <a:t>(</a:t>
            </a:r>
            <a:r>
              <a:rPr lang="en-IN" sz="1600" dirty="0" err="1">
                <a:solidFill>
                  <a:srgbClr val="000000"/>
                </a:solidFill>
              </a:rPr>
              <a:t>duration_seconds</a:t>
            </a:r>
            <a:r>
              <a:rPr lang="en-IN" sz="1600" dirty="0">
                <a:solidFill>
                  <a:srgbClr val="000000"/>
                </a:solidFill>
              </a:rPr>
              <a:t>) </a:t>
            </a:r>
            <a:r>
              <a:rPr lang="en-IN" sz="1600" dirty="0">
                <a:solidFill>
                  <a:srgbClr val="0000CD"/>
                </a:solidFill>
              </a:rPr>
              <a:t>OVER</a:t>
            </a:r>
            <a:r>
              <a:rPr lang="en-IN" sz="1600" dirty="0">
                <a:solidFill>
                  <a:srgbClr val="000000"/>
                </a:solidFill>
              </a:rPr>
              <a:t> </a:t>
            </a:r>
          </a:p>
          <a:p>
            <a:pPr lvl="1"/>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AS</a:t>
            </a:r>
            <a:r>
              <a:rPr lang="en-IN" sz="1600" dirty="0">
                <a:solidFill>
                  <a:srgbClr val="000000"/>
                </a:solidFill>
              </a:rPr>
              <a:t> total,</a:t>
            </a:r>
          </a:p>
          <a:p>
            <a:r>
              <a:rPr lang="en-IN" sz="1600" dirty="0">
                <a:solidFill>
                  <a:srgbClr val="000000"/>
                </a:solidFill>
              </a:rPr>
              <a:t>	</a:t>
            </a:r>
          </a:p>
          <a:p>
            <a:pPr lvl="1"/>
            <a:r>
              <a:rPr lang="en-IN" sz="1600" dirty="0">
                <a:solidFill>
                  <a:srgbClr val="0000CD"/>
                </a:solidFill>
              </a:rPr>
              <a:t>	SUM</a:t>
            </a:r>
            <a:r>
              <a:rPr lang="en-IN" sz="1600" dirty="0">
                <a:solidFill>
                  <a:srgbClr val="000000"/>
                </a:solidFill>
              </a:rPr>
              <a:t>(</a:t>
            </a:r>
            <a:r>
              <a:rPr lang="en-IN" sz="1600" dirty="0" err="1">
                <a:solidFill>
                  <a:srgbClr val="000000"/>
                </a:solidFill>
              </a:rPr>
              <a:t>duration_seconds</a:t>
            </a:r>
            <a:r>
              <a:rPr lang="en-IN" sz="1600" dirty="0">
                <a:solidFill>
                  <a:srgbClr val="000000"/>
                </a:solidFill>
              </a:rPr>
              <a:t>) </a:t>
            </a:r>
            <a:r>
              <a:rPr lang="en-IN" sz="1600" dirty="0">
                <a:solidFill>
                  <a:srgbClr val="0000CD"/>
                </a:solidFill>
              </a:rPr>
              <a:t>OVER</a:t>
            </a:r>
            <a:r>
              <a:rPr lang="en-IN" sz="1600" dirty="0">
                <a:solidFill>
                  <a:srgbClr val="000000"/>
                </a:solidFill>
              </a:rPr>
              <a:t> </a:t>
            </a:r>
          </a:p>
          <a:p>
            <a:pPr lvl="1"/>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start_time</a:t>
            </a:r>
            <a:r>
              <a:rPr lang="en-IN" sz="1600" dirty="0">
                <a:solidFill>
                  <a:srgbClr val="000000"/>
                </a:solidFill>
              </a:rPr>
              <a:t>) </a:t>
            </a:r>
            <a:r>
              <a:rPr lang="en-IN" sz="1600" dirty="0">
                <a:solidFill>
                  <a:srgbClr val="0000CD"/>
                </a:solidFill>
              </a:rPr>
              <a:t>AS</a:t>
            </a:r>
            <a:r>
              <a:rPr lang="en-IN" sz="1600" dirty="0">
                <a:solidFill>
                  <a:srgbClr val="000000"/>
                </a:solidFill>
              </a:rPr>
              <a:t> total,</a:t>
            </a:r>
            <a:endParaRPr lang="en-IN" sz="1600" dirty="0"/>
          </a:p>
          <a:p>
            <a:endParaRPr lang="en-IN" sz="1600" dirty="0">
              <a:solidFill>
                <a:srgbClr val="000000"/>
              </a:solidFill>
            </a:endParaRPr>
          </a:p>
          <a:p>
            <a:r>
              <a:rPr lang="en-IN" sz="1600" dirty="0">
                <a:solidFill>
                  <a:srgbClr val="0000CD"/>
                </a:solidFill>
              </a:rPr>
              <a:t>	LAG</a:t>
            </a:r>
            <a:r>
              <a:rPr lang="en-IN" sz="1600" dirty="0">
                <a:solidFill>
                  <a:srgbClr val="000000"/>
                </a:solidFill>
              </a:rPr>
              <a:t>(</a:t>
            </a:r>
            <a:r>
              <a:rPr lang="en-IN" sz="1600" dirty="0" err="1">
                <a:solidFill>
                  <a:srgbClr val="000000"/>
                </a:solidFill>
              </a:rPr>
              <a:t>duration_seconds</a:t>
            </a:r>
            <a:r>
              <a:rPr lang="en-IN" sz="1600" dirty="0">
                <a:solidFill>
                  <a:srgbClr val="000000"/>
                </a:solidFill>
              </a:rPr>
              <a:t>, 1) </a:t>
            </a:r>
            <a:r>
              <a:rPr lang="en-IN" sz="1600" dirty="0">
                <a:solidFill>
                  <a:srgbClr val="0000CD"/>
                </a:solidFill>
              </a:rPr>
              <a:t>OVER</a:t>
            </a:r>
            <a:r>
              <a:rPr lang="en-IN" sz="1600" dirty="0">
                <a:solidFill>
                  <a:srgbClr val="000000"/>
                </a:solidFill>
              </a:rPr>
              <a:t> </a:t>
            </a:r>
          </a:p>
          <a:p>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duration_seconds</a:t>
            </a:r>
            <a:r>
              <a:rPr lang="en-IN" sz="1600" dirty="0">
                <a:solidFill>
                  <a:srgbClr val="000000"/>
                </a:solidFill>
              </a:rPr>
              <a:t>) </a:t>
            </a:r>
            <a:r>
              <a:rPr lang="en-IN" sz="1600" dirty="0">
                <a:solidFill>
                  <a:srgbClr val="0000CD"/>
                </a:solidFill>
              </a:rPr>
              <a:t>AS</a:t>
            </a:r>
            <a:r>
              <a:rPr lang="en-IN" sz="1600" dirty="0">
                <a:solidFill>
                  <a:srgbClr val="000000"/>
                </a:solidFill>
              </a:rPr>
              <a:t> lag</a:t>
            </a:r>
          </a:p>
          <a:p>
            <a:endParaRPr lang="en-IN" sz="1600" dirty="0">
              <a:solidFill>
                <a:srgbClr val="000000"/>
              </a:solidFill>
            </a:endParaRPr>
          </a:p>
          <a:p>
            <a:r>
              <a:rPr lang="en-IN" sz="1600" dirty="0">
                <a:solidFill>
                  <a:srgbClr val="000000"/>
                </a:solidFill>
              </a:rPr>
              <a:t>	</a:t>
            </a:r>
            <a:r>
              <a:rPr lang="en-IN" sz="1600" dirty="0">
                <a:solidFill>
                  <a:srgbClr val="0000CD"/>
                </a:solidFill>
              </a:rPr>
              <a:t>NTILE</a:t>
            </a:r>
            <a:r>
              <a:rPr lang="en-IN" sz="1600" dirty="0">
                <a:solidFill>
                  <a:srgbClr val="000000"/>
                </a:solidFill>
              </a:rPr>
              <a:t>(4) </a:t>
            </a:r>
            <a:r>
              <a:rPr lang="en-IN" sz="1600" dirty="0">
                <a:solidFill>
                  <a:srgbClr val="0000CD"/>
                </a:solidFill>
              </a:rPr>
              <a:t>OVER</a:t>
            </a:r>
            <a:r>
              <a:rPr lang="en-IN" sz="1600" dirty="0">
                <a:solidFill>
                  <a:srgbClr val="000000"/>
                </a:solidFill>
              </a:rPr>
              <a:t> </a:t>
            </a:r>
          </a:p>
          <a:p>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duration_seconds</a:t>
            </a:r>
            <a:r>
              <a:rPr lang="en-IN" sz="1600" dirty="0">
                <a:solidFill>
                  <a:srgbClr val="000000"/>
                </a:solidFill>
              </a:rPr>
              <a:t>) AS quartile, </a:t>
            </a:r>
          </a:p>
          <a:p>
            <a:endParaRPr lang="en-IN" sz="1600" dirty="0">
              <a:solidFill>
                <a:srgbClr val="000000"/>
              </a:solidFill>
            </a:endParaRPr>
          </a:p>
          <a:p>
            <a:r>
              <a:rPr lang="en-IN" sz="1600" dirty="0">
                <a:solidFill>
                  <a:srgbClr val="0000CD"/>
                </a:solidFill>
              </a:rPr>
              <a:t>FROM</a:t>
            </a:r>
            <a:r>
              <a:rPr lang="en-IN" sz="1600" dirty="0">
                <a:solidFill>
                  <a:srgbClr val="000000"/>
                </a:solidFill>
              </a:rPr>
              <a:t> tutorial.dc_bikeshare_q1_2012 </a:t>
            </a:r>
          </a:p>
        </p:txBody>
      </p:sp>
      <p:cxnSp>
        <p:nvCxnSpPr>
          <p:cNvPr id="3" name="Straight Connector 2">
            <a:extLst>
              <a:ext uri="{FF2B5EF4-FFF2-40B4-BE49-F238E27FC236}">
                <a16:creationId xmlns:a16="http://schemas.microsoft.com/office/drawing/2014/main" id="{18D9A60B-1C4C-DC44-A9BA-EEBDB49FF6A0}"/>
              </a:ext>
            </a:extLst>
          </p:cNvPr>
          <p:cNvCxnSpPr/>
          <p:nvPr/>
        </p:nvCxnSpPr>
        <p:spPr>
          <a:xfrm>
            <a:off x="3470030" y="1236122"/>
            <a:ext cx="0" cy="464164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969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29136" y="262898"/>
            <a:ext cx="10515600" cy="664536"/>
          </a:xfrm>
        </p:spPr>
        <p:txBody>
          <a:bodyPr>
            <a:normAutofit/>
          </a:bodyPr>
          <a:lstStyle/>
          <a:p>
            <a:r>
              <a:rPr lang="en-IN" dirty="0"/>
              <a:t>Index</a:t>
            </a:r>
          </a:p>
        </p:txBody>
      </p:sp>
      <p:sp>
        <p:nvSpPr>
          <p:cNvPr id="14" name="Content Placeholder 13">
            <a:extLst>
              <a:ext uri="{FF2B5EF4-FFF2-40B4-BE49-F238E27FC236}">
                <a16:creationId xmlns:a16="http://schemas.microsoft.com/office/drawing/2014/main" id="{BA20804A-412C-6C94-CACD-1F38B8470EC0}"/>
              </a:ext>
            </a:extLst>
          </p:cNvPr>
          <p:cNvSpPr>
            <a:spLocks noGrp="1"/>
          </p:cNvSpPr>
          <p:nvPr>
            <p:ph idx="1"/>
          </p:nvPr>
        </p:nvSpPr>
        <p:spPr>
          <a:xfrm>
            <a:off x="838200" y="1492127"/>
            <a:ext cx="3525456" cy="5020796"/>
          </a:xfrm>
        </p:spPr>
        <p:txBody>
          <a:bodyPr>
            <a:normAutofit/>
          </a:bodyPr>
          <a:lstStyle/>
          <a:p>
            <a:pPr marL="514350" indent="-514350">
              <a:buAutoNum type="arabicPeriod"/>
            </a:pPr>
            <a:r>
              <a:rPr lang="en-IN" sz="1600" dirty="0">
                <a:solidFill>
                  <a:srgbClr val="000000"/>
                </a:solidFill>
              </a:rPr>
              <a:t>Handling Null Values</a:t>
            </a:r>
          </a:p>
          <a:p>
            <a:pPr marL="514350" indent="-514350">
              <a:buFont typeface="Arial"/>
              <a:buAutoNum type="arabicPeriod"/>
            </a:pPr>
            <a:r>
              <a:rPr lang="en-IN" sz="1600" dirty="0">
                <a:solidFill>
                  <a:srgbClr val="000000"/>
                </a:solidFill>
              </a:rPr>
              <a:t>SQL Exists</a:t>
            </a:r>
          </a:p>
          <a:p>
            <a:pPr marL="514350" indent="-514350">
              <a:buAutoNum type="arabicPeriod"/>
            </a:pPr>
            <a:r>
              <a:rPr lang="en-IN" sz="1600" dirty="0">
                <a:solidFill>
                  <a:srgbClr val="000000"/>
                </a:solidFill>
              </a:rPr>
              <a:t>SQL Aggregations and Group By</a:t>
            </a:r>
          </a:p>
          <a:p>
            <a:pPr marL="514350" indent="-514350">
              <a:buFont typeface="Arial"/>
              <a:buAutoNum type="arabicPeriod"/>
            </a:pPr>
            <a:r>
              <a:rPr lang="en-IN" sz="1600" dirty="0">
                <a:solidFill>
                  <a:srgbClr val="000000"/>
                </a:solidFill>
              </a:rPr>
              <a:t>SQL WHERE vs HAVING</a:t>
            </a:r>
          </a:p>
          <a:p>
            <a:pPr marL="514350" indent="-514350">
              <a:buFont typeface="Arial"/>
              <a:buAutoNum type="arabicPeriod"/>
            </a:pPr>
            <a:r>
              <a:rPr lang="en-IN" sz="1600" dirty="0">
                <a:solidFill>
                  <a:srgbClr val="000000"/>
                </a:solidFill>
              </a:rPr>
              <a:t>SQL Query clause order</a:t>
            </a:r>
          </a:p>
          <a:p>
            <a:pPr marL="514350" indent="-514350">
              <a:buFont typeface="Arial"/>
              <a:buAutoNum type="arabicPeriod"/>
            </a:pPr>
            <a:r>
              <a:rPr lang="en-IN" sz="1600" dirty="0">
                <a:solidFill>
                  <a:srgbClr val="000000"/>
                </a:solidFill>
              </a:rPr>
              <a:t>Subqueries</a:t>
            </a:r>
          </a:p>
          <a:p>
            <a:pPr marL="514350" indent="-514350">
              <a:buFont typeface="Arial"/>
              <a:buAutoNum type="arabicPeriod"/>
            </a:pPr>
            <a:r>
              <a:rPr lang="en-IN" sz="1600" dirty="0">
                <a:solidFill>
                  <a:srgbClr val="000000"/>
                </a:solidFill>
              </a:rPr>
              <a:t>Different JOINS</a:t>
            </a:r>
          </a:p>
          <a:p>
            <a:pPr marL="514350" indent="-514350">
              <a:buFont typeface="Arial"/>
              <a:buAutoNum type="arabicPeriod"/>
            </a:pPr>
            <a:r>
              <a:rPr lang="en-IN" sz="1600" dirty="0">
                <a:solidFill>
                  <a:srgbClr val="000000"/>
                </a:solidFill>
              </a:rPr>
              <a:t>Join - Using WHERE or ON</a:t>
            </a:r>
          </a:p>
          <a:p>
            <a:pPr marL="514350" indent="-514350">
              <a:buFont typeface="Arial"/>
              <a:buAutoNum type="arabicPeriod"/>
            </a:pPr>
            <a:r>
              <a:rPr lang="en-IN" sz="1600" dirty="0">
                <a:solidFill>
                  <a:srgbClr val="000000"/>
                </a:solidFill>
              </a:rPr>
              <a:t>SQL Self Joins</a:t>
            </a:r>
          </a:p>
        </p:txBody>
      </p:sp>
      <p:sp>
        <p:nvSpPr>
          <p:cNvPr id="2" name="Content Placeholder 13">
            <a:extLst>
              <a:ext uri="{FF2B5EF4-FFF2-40B4-BE49-F238E27FC236}">
                <a16:creationId xmlns:a16="http://schemas.microsoft.com/office/drawing/2014/main" id="{31ABBD76-394D-1DB5-E7DA-73C543526D87}"/>
              </a:ext>
            </a:extLst>
          </p:cNvPr>
          <p:cNvSpPr txBox="1">
            <a:spLocks/>
          </p:cNvSpPr>
          <p:nvPr/>
        </p:nvSpPr>
        <p:spPr>
          <a:xfrm>
            <a:off x="5945640" y="1492127"/>
            <a:ext cx="3525456" cy="45703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800" kern="1200">
                <a:solidFill>
                  <a:srgbClr val="0057B2"/>
                </a:solidFill>
                <a:latin typeface="+mj-lt"/>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rgbClr val="595959"/>
                </a:solidFill>
                <a:latin typeface="+mj-lt"/>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rgbClr val="595959"/>
                </a:solidFill>
                <a:latin typeface="+mj-lt"/>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rgbClr val="006600"/>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95959"/>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Arial"/>
              <a:buAutoNum type="arabicPeriod"/>
            </a:pPr>
            <a:r>
              <a:rPr lang="en-IN" sz="1600" dirty="0">
                <a:solidFill>
                  <a:srgbClr val="000000"/>
                </a:solidFill>
              </a:rPr>
              <a:t>Working with Dates</a:t>
            </a:r>
          </a:p>
          <a:p>
            <a:pPr marL="514350" indent="-514350">
              <a:buFont typeface="Arial"/>
              <a:buAutoNum type="arabicPeriod"/>
            </a:pPr>
            <a:r>
              <a:rPr lang="en-IN" sz="1600" dirty="0">
                <a:solidFill>
                  <a:srgbClr val="000000"/>
                </a:solidFill>
              </a:rPr>
              <a:t>Working with Strings</a:t>
            </a:r>
          </a:p>
          <a:p>
            <a:pPr marL="514350" indent="-514350">
              <a:buFont typeface="Arial"/>
              <a:buAutoNum type="arabicPeriod"/>
            </a:pPr>
            <a:r>
              <a:rPr lang="en-IN" sz="1600" dirty="0">
                <a:solidFill>
                  <a:srgbClr val="000000"/>
                </a:solidFill>
              </a:rPr>
              <a:t>SQL Window Function</a:t>
            </a:r>
          </a:p>
          <a:p>
            <a:pPr marL="514350" indent="-514350">
              <a:buFont typeface="Arial"/>
              <a:buAutoNum type="arabicPeriod"/>
            </a:pPr>
            <a:r>
              <a:rPr lang="en-IN" sz="1600" dirty="0">
                <a:solidFill>
                  <a:srgbClr val="000000"/>
                </a:solidFill>
              </a:rPr>
              <a:t>CTE - Common Table Expression</a:t>
            </a:r>
            <a:endParaRPr lang="en-IN" sz="1600" b="1" dirty="0">
              <a:solidFill>
                <a:srgbClr val="000000"/>
              </a:solidFill>
            </a:endParaRPr>
          </a:p>
          <a:p>
            <a:pPr marL="514350" indent="-514350">
              <a:buFont typeface="Arial"/>
              <a:buAutoNum type="arabicPeriod"/>
            </a:pPr>
            <a:r>
              <a:rPr lang="en-IN" sz="1600" dirty="0">
                <a:solidFill>
                  <a:srgbClr val="000000"/>
                </a:solidFill>
              </a:rPr>
              <a:t>O</a:t>
            </a:r>
            <a:r>
              <a:rPr lang="en-US" sz="1600" dirty="0" err="1">
                <a:solidFill>
                  <a:srgbClr val="000000"/>
                </a:solidFill>
              </a:rPr>
              <a:t>rder</a:t>
            </a:r>
            <a:r>
              <a:rPr lang="en-US" sz="1600" dirty="0">
                <a:solidFill>
                  <a:srgbClr val="000000"/>
                </a:solidFill>
              </a:rPr>
              <a:t> of operation in SQL</a:t>
            </a:r>
            <a:endParaRPr lang="en-IN" sz="1600" dirty="0">
              <a:solidFill>
                <a:srgbClr val="FF0000"/>
              </a:solidFill>
            </a:endParaRPr>
          </a:p>
          <a:p>
            <a:pPr marL="514350" indent="-514350">
              <a:buFont typeface="Arial"/>
              <a:buAutoNum type="arabicPeriod"/>
            </a:pPr>
            <a:r>
              <a:rPr lang="en-IN" sz="1600" dirty="0">
                <a:solidFill>
                  <a:srgbClr val="000000"/>
                </a:solidFill>
              </a:rPr>
              <a:t>Query Formatting</a:t>
            </a:r>
          </a:p>
          <a:p>
            <a:pPr marL="514350" indent="-514350">
              <a:buFont typeface="Arial"/>
              <a:buAutoNum type="arabicPeriod"/>
            </a:pPr>
            <a:r>
              <a:rPr lang="en-IN" sz="1600" dirty="0">
                <a:solidFill>
                  <a:srgbClr val="000000"/>
                </a:solidFill>
              </a:rPr>
              <a:t>SQL Performance tuning</a:t>
            </a:r>
          </a:p>
        </p:txBody>
      </p:sp>
      <p:sp>
        <p:nvSpPr>
          <p:cNvPr id="3" name="Rectangle 2">
            <a:extLst>
              <a:ext uri="{FF2B5EF4-FFF2-40B4-BE49-F238E27FC236}">
                <a16:creationId xmlns:a16="http://schemas.microsoft.com/office/drawing/2014/main" id="{0C86433D-2C5E-E888-3ABF-5F67BCA7FED3}"/>
              </a:ext>
            </a:extLst>
          </p:cNvPr>
          <p:cNvSpPr/>
          <p:nvPr/>
        </p:nvSpPr>
        <p:spPr>
          <a:xfrm>
            <a:off x="838200" y="1009613"/>
            <a:ext cx="3525456" cy="3909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Day 1</a:t>
            </a:r>
          </a:p>
        </p:txBody>
      </p:sp>
      <p:sp>
        <p:nvSpPr>
          <p:cNvPr id="4" name="Rectangle 3">
            <a:extLst>
              <a:ext uri="{FF2B5EF4-FFF2-40B4-BE49-F238E27FC236}">
                <a16:creationId xmlns:a16="http://schemas.microsoft.com/office/drawing/2014/main" id="{924D910E-93C5-838F-7024-C85A47D049EC}"/>
              </a:ext>
            </a:extLst>
          </p:cNvPr>
          <p:cNvSpPr/>
          <p:nvPr/>
        </p:nvSpPr>
        <p:spPr>
          <a:xfrm>
            <a:off x="5945640" y="1009613"/>
            <a:ext cx="3525456" cy="3909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Day 2</a:t>
            </a:r>
          </a:p>
        </p:txBody>
      </p:sp>
    </p:spTree>
    <p:extLst>
      <p:ext uri="{BB962C8B-B14F-4D97-AF65-F5344CB8AC3E}">
        <p14:creationId xmlns:p14="http://schemas.microsoft.com/office/powerpoint/2010/main" val="3494845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Window Function Frame Specification</a:t>
            </a:r>
          </a:p>
        </p:txBody>
      </p:sp>
      <p:sp>
        <p:nvSpPr>
          <p:cNvPr id="5" name="TextBox 4">
            <a:extLst>
              <a:ext uri="{FF2B5EF4-FFF2-40B4-BE49-F238E27FC236}">
                <a16:creationId xmlns:a16="http://schemas.microsoft.com/office/drawing/2014/main" id="{12147DBA-0BF8-9D6A-B2F6-3695CE9B2DC2}"/>
              </a:ext>
            </a:extLst>
          </p:cNvPr>
          <p:cNvSpPr txBox="1"/>
          <p:nvPr/>
        </p:nvSpPr>
        <p:spPr>
          <a:xfrm>
            <a:off x="398584" y="2942819"/>
            <a:ext cx="6096000" cy="1354217"/>
          </a:xfrm>
          <a:prstGeom prst="rect">
            <a:avLst/>
          </a:prstGeom>
          <a:noFill/>
        </p:spPr>
        <p:txBody>
          <a:bodyPr wrap="square">
            <a:spAutoFit/>
          </a:bodyPr>
          <a:lstStyle/>
          <a:p>
            <a:pPr algn="l"/>
            <a:r>
              <a:rPr lang="en-US" sz="1600" b="0" i="0" dirty="0">
                <a:solidFill>
                  <a:srgbClr val="000000"/>
                </a:solidFill>
                <a:effectLst/>
              </a:rPr>
              <a:t>Value window functions</a:t>
            </a:r>
          </a:p>
          <a:p>
            <a:pPr algn="l">
              <a:buFont typeface="Arial" panose="020B0604020202020204" pitchFamily="34" charset="0"/>
              <a:buChar char="•"/>
            </a:pPr>
            <a:r>
              <a:rPr lang="en-US" sz="1600" b="0" i="0" u="none" strike="noStrike" dirty="0">
                <a:solidFill>
                  <a:srgbClr val="000000"/>
                </a:solidFill>
                <a:effectLst/>
              </a:rPr>
              <a:t>FIRST_VALUE()</a:t>
            </a:r>
            <a:endParaRPr lang="en-US" sz="1600" b="0" i="0" dirty="0">
              <a:solidFill>
                <a:srgbClr val="000000"/>
              </a:solidFill>
              <a:effectLst/>
            </a:endParaRPr>
          </a:p>
          <a:p>
            <a:pPr>
              <a:buFont typeface="Arial" panose="020B0604020202020204" pitchFamily="34" charset="0"/>
              <a:buChar char="•"/>
            </a:pPr>
            <a:r>
              <a:rPr lang="en-US" sz="1600" b="0" i="0" u="none" strike="noStrike" dirty="0">
                <a:solidFill>
                  <a:srgbClr val="000000"/>
                </a:solidFill>
                <a:effectLst/>
              </a:rPr>
              <a:t>LAST_VALUE()</a:t>
            </a:r>
          </a:p>
          <a:p>
            <a:pPr algn="l">
              <a:buFont typeface="Arial" panose="020B0604020202020204" pitchFamily="34" charset="0"/>
              <a:buChar char="•"/>
            </a:pPr>
            <a:r>
              <a:rPr lang="en-US" sz="1600" b="0" i="0" u="none" strike="noStrike" dirty="0">
                <a:solidFill>
                  <a:srgbClr val="000000"/>
                </a:solidFill>
                <a:effectLst/>
              </a:rPr>
              <a:t>LAG()</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LEAD()</a:t>
            </a:r>
            <a:endParaRPr lang="en-US" sz="1600" b="0" i="0" dirty="0">
              <a:solidFill>
                <a:srgbClr val="000000"/>
              </a:solidFill>
              <a:effectLst/>
            </a:endParaRPr>
          </a:p>
        </p:txBody>
      </p:sp>
      <p:sp>
        <p:nvSpPr>
          <p:cNvPr id="7" name="TextBox 6">
            <a:extLst>
              <a:ext uri="{FF2B5EF4-FFF2-40B4-BE49-F238E27FC236}">
                <a16:creationId xmlns:a16="http://schemas.microsoft.com/office/drawing/2014/main" id="{86B51CC3-551B-C396-E822-4957D94E49B1}"/>
              </a:ext>
            </a:extLst>
          </p:cNvPr>
          <p:cNvSpPr txBox="1"/>
          <p:nvPr/>
        </p:nvSpPr>
        <p:spPr>
          <a:xfrm>
            <a:off x="398584" y="4523545"/>
            <a:ext cx="6096000" cy="1354217"/>
          </a:xfrm>
          <a:prstGeom prst="rect">
            <a:avLst/>
          </a:prstGeom>
          <a:noFill/>
        </p:spPr>
        <p:txBody>
          <a:bodyPr wrap="square">
            <a:spAutoFit/>
          </a:bodyPr>
          <a:lstStyle/>
          <a:p>
            <a:pPr algn="l"/>
            <a:r>
              <a:rPr lang="en-US" sz="1600" b="0" i="0" dirty="0">
                <a:solidFill>
                  <a:srgbClr val="000000"/>
                </a:solidFill>
                <a:effectLst/>
              </a:rPr>
              <a:t>Ranking window functions</a:t>
            </a:r>
          </a:p>
          <a:p>
            <a:pPr>
              <a:buFont typeface="Arial" panose="020B0604020202020204" pitchFamily="34" charset="0"/>
              <a:buChar char="•"/>
            </a:pPr>
            <a:r>
              <a:rPr lang="en-US" sz="1600" b="0" i="0" u="none" strike="noStrike" dirty="0">
                <a:solidFill>
                  <a:srgbClr val="000000"/>
                </a:solidFill>
                <a:effectLst/>
              </a:rPr>
              <a:t>RANK()</a:t>
            </a:r>
          </a:p>
          <a:p>
            <a:pPr algn="l">
              <a:buFont typeface="Arial" panose="020B0604020202020204" pitchFamily="34" charset="0"/>
              <a:buChar char="•"/>
            </a:pPr>
            <a:r>
              <a:rPr lang="en-US" sz="1600" b="0" i="0" u="none" strike="noStrike" dirty="0">
                <a:solidFill>
                  <a:srgbClr val="000000"/>
                </a:solidFill>
                <a:effectLst/>
              </a:rPr>
              <a:t>DENSE_RANK()</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NTILE()</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ROW_NUMBER()</a:t>
            </a:r>
            <a:endParaRPr lang="en-US" sz="1600" b="0" i="0" dirty="0">
              <a:solidFill>
                <a:srgbClr val="000000"/>
              </a:solidFill>
              <a:effectLst/>
            </a:endParaRPr>
          </a:p>
        </p:txBody>
      </p:sp>
      <p:sp>
        <p:nvSpPr>
          <p:cNvPr id="9" name="TextBox 8">
            <a:extLst>
              <a:ext uri="{FF2B5EF4-FFF2-40B4-BE49-F238E27FC236}">
                <a16:creationId xmlns:a16="http://schemas.microsoft.com/office/drawing/2014/main" id="{2069CE79-E779-74D5-2683-EE39C79A9B29}"/>
              </a:ext>
            </a:extLst>
          </p:cNvPr>
          <p:cNvSpPr txBox="1"/>
          <p:nvPr/>
        </p:nvSpPr>
        <p:spPr>
          <a:xfrm>
            <a:off x="398584" y="1146650"/>
            <a:ext cx="6096000" cy="1569660"/>
          </a:xfrm>
          <a:prstGeom prst="rect">
            <a:avLst/>
          </a:prstGeom>
          <a:noFill/>
        </p:spPr>
        <p:txBody>
          <a:bodyPr wrap="square">
            <a:spAutoFit/>
          </a:bodyPr>
          <a:lstStyle/>
          <a:p>
            <a:pPr algn="l"/>
            <a:r>
              <a:rPr lang="en-US" sz="1600" b="0" i="0" dirty="0">
                <a:solidFill>
                  <a:srgbClr val="000000"/>
                </a:solidFill>
                <a:effectLst/>
              </a:rPr>
              <a:t>Aggregate window functions</a:t>
            </a:r>
          </a:p>
          <a:p>
            <a:pPr algn="l">
              <a:buFont typeface="Arial" panose="020B0604020202020204" pitchFamily="34" charset="0"/>
              <a:buChar char="•"/>
            </a:pPr>
            <a:r>
              <a:rPr lang="en-US" sz="1600" b="0" i="0" dirty="0">
                <a:solidFill>
                  <a:srgbClr val="000000"/>
                </a:solidFill>
                <a:effectLst/>
              </a:rPr>
              <a:t>AVG()</a:t>
            </a:r>
          </a:p>
          <a:p>
            <a:pPr algn="l">
              <a:buFont typeface="Arial" panose="020B0604020202020204" pitchFamily="34" charset="0"/>
              <a:buChar char="•"/>
            </a:pPr>
            <a:r>
              <a:rPr lang="en-US" sz="1600" b="0" i="0" dirty="0">
                <a:solidFill>
                  <a:srgbClr val="000000"/>
                </a:solidFill>
                <a:effectLst/>
              </a:rPr>
              <a:t>COUNT()</a:t>
            </a:r>
          </a:p>
          <a:p>
            <a:pPr algn="l">
              <a:buFont typeface="Arial" panose="020B0604020202020204" pitchFamily="34" charset="0"/>
              <a:buChar char="•"/>
            </a:pPr>
            <a:r>
              <a:rPr lang="en-US" sz="1600" b="0" i="0" dirty="0">
                <a:solidFill>
                  <a:srgbClr val="000000"/>
                </a:solidFill>
                <a:effectLst/>
              </a:rPr>
              <a:t>MAX()</a:t>
            </a:r>
          </a:p>
          <a:p>
            <a:pPr algn="l">
              <a:buFont typeface="Arial" panose="020B0604020202020204" pitchFamily="34" charset="0"/>
              <a:buChar char="•"/>
            </a:pPr>
            <a:r>
              <a:rPr lang="en-US" sz="1600" b="0" i="0" dirty="0">
                <a:solidFill>
                  <a:srgbClr val="000000"/>
                </a:solidFill>
                <a:effectLst/>
              </a:rPr>
              <a:t>MIN()</a:t>
            </a:r>
          </a:p>
          <a:p>
            <a:pPr algn="l">
              <a:buFont typeface="Arial" panose="020B0604020202020204" pitchFamily="34" charset="0"/>
              <a:buChar char="•"/>
            </a:pPr>
            <a:r>
              <a:rPr lang="en-US" sz="1600" b="0" i="0" dirty="0">
                <a:solidFill>
                  <a:srgbClr val="000000"/>
                </a:solidFill>
                <a:effectLst/>
              </a:rPr>
              <a:t>SUM()</a:t>
            </a:r>
          </a:p>
        </p:txBody>
      </p:sp>
      <p:sp>
        <p:nvSpPr>
          <p:cNvPr id="6" name="Rectangle: Rounded Corners 5">
            <a:extLst>
              <a:ext uri="{FF2B5EF4-FFF2-40B4-BE49-F238E27FC236}">
                <a16:creationId xmlns:a16="http://schemas.microsoft.com/office/drawing/2014/main" id="{C151C9A0-9A6E-8B08-50E9-E7BB1367BE19}"/>
              </a:ext>
            </a:extLst>
          </p:cNvPr>
          <p:cNvSpPr/>
          <p:nvPr/>
        </p:nvSpPr>
        <p:spPr>
          <a:xfrm>
            <a:off x="3669324" y="1280052"/>
            <a:ext cx="8124092" cy="391596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err="1">
                <a:solidFill>
                  <a:srgbClr val="000000"/>
                </a:solidFill>
              </a:rPr>
              <a:t>duration_seconds</a:t>
            </a:r>
            <a:r>
              <a:rPr lang="en-IN" sz="1600" dirty="0">
                <a:solidFill>
                  <a:srgbClr val="000000"/>
                </a:solidFill>
              </a:rPr>
              <a:t>, </a:t>
            </a:r>
          </a:p>
          <a:p>
            <a:r>
              <a:rPr lang="en-IN" sz="1600" dirty="0">
                <a:solidFill>
                  <a:srgbClr val="000000"/>
                </a:solidFill>
              </a:rPr>
              <a:t>			</a:t>
            </a:r>
          </a:p>
          <a:p>
            <a:pPr lvl="1"/>
            <a:r>
              <a:rPr lang="en-IN" sz="1600" dirty="0">
                <a:solidFill>
                  <a:srgbClr val="0000CD"/>
                </a:solidFill>
              </a:rPr>
              <a:t>	SUM</a:t>
            </a:r>
            <a:r>
              <a:rPr lang="en-IN" sz="1600" dirty="0">
                <a:solidFill>
                  <a:srgbClr val="000000"/>
                </a:solidFill>
              </a:rPr>
              <a:t>(</a:t>
            </a:r>
            <a:r>
              <a:rPr lang="en-IN" sz="1600" dirty="0" err="1">
                <a:solidFill>
                  <a:srgbClr val="000000"/>
                </a:solidFill>
              </a:rPr>
              <a:t>duration_seconds</a:t>
            </a:r>
            <a:r>
              <a:rPr lang="en-IN" sz="1600" dirty="0">
                <a:solidFill>
                  <a:srgbClr val="000000"/>
                </a:solidFill>
              </a:rPr>
              <a:t>) </a:t>
            </a:r>
            <a:r>
              <a:rPr lang="en-IN" sz="1600" dirty="0">
                <a:solidFill>
                  <a:srgbClr val="0000CD"/>
                </a:solidFill>
              </a:rPr>
              <a:t>OVER</a:t>
            </a:r>
            <a:r>
              <a:rPr lang="en-IN" sz="1600" dirty="0">
                <a:solidFill>
                  <a:srgbClr val="000000"/>
                </a:solidFill>
              </a:rPr>
              <a:t> </a:t>
            </a:r>
          </a:p>
          <a:p>
            <a:pPr lvl="1"/>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AS</a:t>
            </a:r>
            <a:r>
              <a:rPr lang="en-IN" sz="1600" dirty="0">
                <a:solidFill>
                  <a:srgbClr val="000000"/>
                </a:solidFill>
              </a:rPr>
              <a:t> total,</a:t>
            </a:r>
          </a:p>
          <a:p>
            <a:r>
              <a:rPr lang="en-IN" sz="1600" dirty="0">
                <a:solidFill>
                  <a:srgbClr val="000000"/>
                </a:solidFill>
              </a:rPr>
              <a:t>	</a:t>
            </a:r>
          </a:p>
          <a:p>
            <a:pPr lvl="1"/>
            <a:r>
              <a:rPr lang="en-IN" sz="1600" dirty="0">
                <a:solidFill>
                  <a:srgbClr val="0000CD"/>
                </a:solidFill>
              </a:rPr>
              <a:t>	SUM</a:t>
            </a:r>
            <a:r>
              <a:rPr lang="en-IN" sz="1600" dirty="0">
                <a:solidFill>
                  <a:srgbClr val="000000"/>
                </a:solidFill>
              </a:rPr>
              <a:t>(</a:t>
            </a:r>
            <a:r>
              <a:rPr lang="en-IN" sz="1600" dirty="0" err="1">
                <a:solidFill>
                  <a:srgbClr val="000000"/>
                </a:solidFill>
              </a:rPr>
              <a:t>duration_seconds</a:t>
            </a:r>
            <a:r>
              <a:rPr lang="en-IN" sz="1600" dirty="0">
                <a:solidFill>
                  <a:srgbClr val="000000"/>
                </a:solidFill>
              </a:rPr>
              <a:t>) </a:t>
            </a:r>
            <a:r>
              <a:rPr lang="en-IN" sz="1600" dirty="0">
                <a:solidFill>
                  <a:srgbClr val="0000CD"/>
                </a:solidFill>
              </a:rPr>
              <a:t>OVER</a:t>
            </a:r>
            <a:r>
              <a:rPr lang="en-IN" sz="1600" dirty="0">
                <a:solidFill>
                  <a:srgbClr val="000000"/>
                </a:solidFill>
              </a:rPr>
              <a:t> </a:t>
            </a:r>
          </a:p>
          <a:p>
            <a:pPr lvl="1"/>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start_time</a:t>
            </a:r>
            <a:endParaRPr lang="en-IN" sz="1600" dirty="0">
              <a:solidFill>
                <a:srgbClr val="000000"/>
              </a:solidFill>
            </a:endParaRPr>
          </a:p>
          <a:p>
            <a:pPr lvl="1"/>
            <a:r>
              <a:rPr lang="en-IN" sz="1600" b="0" i="0" dirty="0">
                <a:solidFill>
                  <a:srgbClr val="0077AA"/>
                </a:solidFill>
                <a:effectLst/>
                <a:latin typeface="Liberation Mono"/>
              </a:rPr>
              <a:t>	ROWS</a:t>
            </a:r>
            <a:r>
              <a:rPr lang="en-IN" sz="1600" b="0" i="0" dirty="0">
                <a:solidFill>
                  <a:srgbClr val="000000"/>
                </a:solidFill>
                <a:effectLst/>
                <a:latin typeface="Liberation Mono"/>
              </a:rPr>
              <a:t> </a:t>
            </a:r>
            <a:r>
              <a:rPr lang="en-IN" sz="1600" b="0" i="0" dirty="0">
                <a:solidFill>
                  <a:srgbClr val="0077AA"/>
                </a:solidFill>
                <a:effectLst/>
                <a:latin typeface="Liberation Mono"/>
              </a:rPr>
              <a:t>UNBOUNDED</a:t>
            </a:r>
            <a:r>
              <a:rPr lang="en-IN" sz="1600" b="0" i="0" dirty="0">
                <a:solidFill>
                  <a:srgbClr val="000000"/>
                </a:solidFill>
                <a:effectLst/>
                <a:latin typeface="Liberation Mono"/>
              </a:rPr>
              <a:t> </a:t>
            </a:r>
            <a:r>
              <a:rPr lang="en-IN" sz="1600" b="0" i="0" dirty="0">
                <a:solidFill>
                  <a:srgbClr val="0077AA"/>
                </a:solidFill>
                <a:effectLst/>
                <a:latin typeface="Liberation Mono"/>
              </a:rPr>
              <a:t>PRECEDING</a:t>
            </a:r>
            <a:r>
              <a:rPr lang="en-IN" sz="1600" dirty="0">
                <a:solidFill>
                  <a:srgbClr val="000000"/>
                </a:solidFill>
              </a:rPr>
              <a:t>) </a:t>
            </a:r>
            <a:r>
              <a:rPr lang="en-IN" sz="1600" dirty="0">
                <a:solidFill>
                  <a:srgbClr val="0000CD"/>
                </a:solidFill>
              </a:rPr>
              <a:t>AS</a:t>
            </a:r>
            <a:r>
              <a:rPr lang="en-IN" sz="1600" dirty="0">
                <a:solidFill>
                  <a:srgbClr val="000000"/>
                </a:solidFill>
              </a:rPr>
              <a:t> total,</a:t>
            </a:r>
          </a:p>
          <a:p>
            <a:pPr lvl="1"/>
            <a:endParaRPr lang="en-IN" sz="1600" dirty="0">
              <a:solidFill>
                <a:srgbClr val="000000"/>
              </a:solidFill>
            </a:endParaRPr>
          </a:p>
          <a:p>
            <a:pPr lvl="1"/>
            <a:r>
              <a:rPr lang="en-IN" sz="1600" dirty="0">
                <a:solidFill>
                  <a:srgbClr val="000000"/>
                </a:solidFill>
              </a:rPr>
              <a:t>	</a:t>
            </a:r>
            <a:r>
              <a:rPr lang="en-IN" sz="1600" dirty="0">
                <a:solidFill>
                  <a:srgbClr val="0000CD"/>
                </a:solidFill>
              </a:rPr>
              <a:t>SUM</a:t>
            </a:r>
            <a:r>
              <a:rPr lang="en-IN" sz="1600" dirty="0">
                <a:solidFill>
                  <a:srgbClr val="000000"/>
                </a:solidFill>
              </a:rPr>
              <a:t>(</a:t>
            </a:r>
            <a:r>
              <a:rPr lang="en-IN" sz="1600" dirty="0" err="1">
                <a:solidFill>
                  <a:srgbClr val="000000"/>
                </a:solidFill>
              </a:rPr>
              <a:t>duration_seconds</a:t>
            </a:r>
            <a:r>
              <a:rPr lang="en-IN" sz="1600" dirty="0">
                <a:solidFill>
                  <a:srgbClr val="000000"/>
                </a:solidFill>
              </a:rPr>
              <a:t>) </a:t>
            </a:r>
            <a:r>
              <a:rPr lang="en-IN" sz="1600" dirty="0">
                <a:solidFill>
                  <a:srgbClr val="0000CD"/>
                </a:solidFill>
              </a:rPr>
              <a:t>OVER</a:t>
            </a:r>
            <a:r>
              <a:rPr lang="en-IN" sz="1600" dirty="0">
                <a:solidFill>
                  <a:srgbClr val="000000"/>
                </a:solidFill>
              </a:rPr>
              <a:t> </a:t>
            </a:r>
          </a:p>
          <a:p>
            <a:pPr lvl="1"/>
            <a:r>
              <a:rPr lang="en-IN" sz="1600" dirty="0">
                <a:solidFill>
                  <a:srgbClr val="000000"/>
                </a:solidFill>
              </a:rPr>
              <a:t>	(</a:t>
            </a:r>
            <a:r>
              <a:rPr lang="en-IN" sz="1600" dirty="0">
                <a:solidFill>
                  <a:srgbClr val="0000CD"/>
                </a:solidFill>
              </a:rPr>
              <a:t>PARTITION</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start_terminal</a:t>
            </a:r>
            <a:r>
              <a:rPr lang="en-IN" sz="1600" dirty="0">
                <a:solidFill>
                  <a:srgbClr val="000000"/>
                </a:solidFill>
              </a:rPr>
              <a:t> </a:t>
            </a:r>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dirty="0" err="1">
                <a:solidFill>
                  <a:srgbClr val="000000"/>
                </a:solidFill>
              </a:rPr>
              <a:t>start_time</a:t>
            </a:r>
            <a:endParaRPr lang="en-IN" sz="1600" dirty="0">
              <a:solidFill>
                <a:srgbClr val="000000"/>
              </a:solidFill>
            </a:endParaRPr>
          </a:p>
          <a:p>
            <a:pPr lvl="1"/>
            <a:r>
              <a:rPr lang="en-IN" sz="1600" dirty="0">
                <a:solidFill>
                  <a:srgbClr val="000000"/>
                </a:solidFill>
              </a:rPr>
              <a:t>	</a:t>
            </a:r>
            <a:r>
              <a:rPr lang="en-US" sz="1600" b="0" i="0" dirty="0">
                <a:solidFill>
                  <a:srgbClr val="0077AA"/>
                </a:solidFill>
                <a:effectLst/>
                <a:latin typeface="Liberation Mono"/>
              </a:rPr>
              <a:t>ROWS</a:t>
            </a:r>
            <a:r>
              <a:rPr lang="en-US" sz="1600" b="0" i="0" dirty="0">
                <a:solidFill>
                  <a:srgbClr val="000000"/>
                </a:solidFill>
                <a:effectLst/>
                <a:latin typeface="Liberation Mono"/>
              </a:rPr>
              <a:t> </a:t>
            </a:r>
            <a:r>
              <a:rPr lang="en-US" sz="1600" b="0" i="0" dirty="0">
                <a:solidFill>
                  <a:srgbClr val="A67F59"/>
                </a:solidFill>
                <a:effectLst/>
                <a:latin typeface="Liberation Mono"/>
              </a:rPr>
              <a:t>BETWEEN</a:t>
            </a:r>
            <a:r>
              <a:rPr lang="en-US" sz="1600" b="0" i="0" dirty="0">
                <a:solidFill>
                  <a:srgbClr val="000000"/>
                </a:solidFill>
                <a:effectLst/>
                <a:latin typeface="Liberation Mono"/>
              </a:rPr>
              <a:t> </a:t>
            </a:r>
            <a:r>
              <a:rPr lang="en-US" sz="1600" b="0" i="0" dirty="0">
                <a:solidFill>
                  <a:srgbClr val="990055"/>
                </a:solidFill>
                <a:effectLst/>
                <a:latin typeface="Liberation Mono"/>
              </a:rPr>
              <a:t>1</a:t>
            </a:r>
            <a:r>
              <a:rPr lang="en-US" sz="1600" b="0" i="0" dirty="0">
                <a:solidFill>
                  <a:srgbClr val="000000"/>
                </a:solidFill>
                <a:effectLst/>
                <a:latin typeface="Liberation Mono"/>
              </a:rPr>
              <a:t> </a:t>
            </a:r>
            <a:r>
              <a:rPr lang="en-US" sz="1600" b="0" i="0" dirty="0">
                <a:solidFill>
                  <a:srgbClr val="0077AA"/>
                </a:solidFill>
                <a:effectLst/>
                <a:latin typeface="Liberation Mono"/>
              </a:rPr>
              <a:t>PRECEDING</a:t>
            </a:r>
            <a:r>
              <a:rPr lang="en-US" sz="1600" b="0" i="0" dirty="0">
                <a:solidFill>
                  <a:srgbClr val="000000"/>
                </a:solidFill>
                <a:effectLst/>
                <a:latin typeface="Liberation Mono"/>
              </a:rPr>
              <a:t> </a:t>
            </a:r>
            <a:r>
              <a:rPr lang="en-US" sz="1600" b="0" i="0" dirty="0">
                <a:solidFill>
                  <a:srgbClr val="A67F59"/>
                </a:solidFill>
                <a:effectLst/>
                <a:latin typeface="Liberation Mono"/>
              </a:rPr>
              <a:t>AND</a:t>
            </a:r>
            <a:r>
              <a:rPr lang="en-US" sz="1600" b="0" i="0" dirty="0">
                <a:solidFill>
                  <a:srgbClr val="000000"/>
                </a:solidFill>
                <a:effectLst/>
                <a:latin typeface="Liberation Mono"/>
              </a:rPr>
              <a:t> </a:t>
            </a:r>
            <a:r>
              <a:rPr lang="en-US" sz="1600" b="0" i="0" dirty="0">
                <a:solidFill>
                  <a:srgbClr val="990055"/>
                </a:solidFill>
                <a:effectLst/>
                <a:latin typeface="Liberation Mono"/>
              </a:rPr>
              <a:t>1</a:t>
            </a:r>
            <a:r>
              <a:rPr lang="en-US" sz="1600" b="0" i="0" dirty="0">
                <a:solidFill>
                  <a:srgbClr val="000000"/>
                </a:solidFill>
                <a:effectLst/>
                <a:latin typeface="Liberation Mono"/>
              </a:rPr>
              <a:t> </a:t>
            </a:r>
            <a:r>
              <a:rPr lang="en-US" sz="1600" b="0" i="0" dirty="0">
                <a:solidFill>
                  <a:srgbClr val="0077AA"/>
                </a:solidFill>
                <a:effectLst/>
                <a:latin typeface="Liberation Mono"/>
              </a:rPr>
              <a:t>FOLLOWING) </a:t>
            </a:r>
            <a:r>
              <a:rPr lang="en-IN" sz="1600" dirty="0">
                <a:solidFill>
                  <a:srgbClr val="0000CD"/>
                </a:solidFill>
              </a:rPr>
              <a:t>AS</a:t>
            </a:r>
            <a:r>
              <a:rPr lang="en-IN" sz="1600" dirty="0">
                <a:solidFill>
                  <a:srgbClr val="000000"/>
                </a:solidFill>
              </a:rPr>
              <a:t> total,</a:t>
            </a:r>
            <a:r>
              <a:rPr lang="en-US" sz="1600" b="0" i="0" dirty="0">
                <a:solidFill>
                  <a:srgbClr val="0077AA"/>
                </a:solidFill>
                <a:effectLst/>
                <a:latin typeface="Liberation Mono"/>
              </a:rPr>
              <a:t> </a:t>
            </a:r>
            <a:endParaRPr lang="en-IN" sz="1600" dirty="0"/>
          </a:p>
          <a:p>
            <a:endParaRPr lang="en-IN" sz="1600" dirty="0">
              <a:solidFill>
                <a:srgbClr val="000000"/>
              </a:solidFill>
            </a:endParaRPr>
          </a:p>
          <a:p>
            <a:r>
              <a:rPr lang="en-IN" sz="1600" dirty="0">
                <a:solidFill>
                  <a:srgbClr val="0000CD"/>
                </a:solidFill>
              </a:rPr>
              <a:t>FROM</a:t>
            </a:r>
            <a:r>
              <a:rPr lang="en-IN" sz="1600" dirty="0">
                <a:solidFill>
                  <a:srgbClr val="000000"/>
                </a:solidFill>
              </a:rPr>
              <a:t> tutorial.dc_bikeshare_q1_2012 </a:t>
            </a:r>
          </a:p>
        </p:txBody>
      </p:sp>
      <p:cxnSp>
        <p:nvCxnSpPr>
          <p:cNvPr id="3" name="Straight Connector 2">
            <a:extLst>
              <a:ext uri="{FF2B5EF4-FFF2-40B4-BE49-F238E27FC236}">
                <a16:creationId xmlns:a16="http://schemas.microsoft.com/office/drawing/2014/main" id="{18D9A60B-1C4C-DC44-A9BA-EEBDB49FF6A0}"/>
              </a:ext>
            </a:extLst>
          </p:cNvPr>
          <p:cNvCxnSpPr/>
          <p:nvPr/>
        </p:nvCxnSpPr>
        <p:spPr>
          <a:xfrm>
            <a:off x="3470030" y="1236122"/>
            <a:ext cx="0" cy="464164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207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Common Window Function</a:t>
            </a:r>
          </a:p>
        </p:txBody>
      </p:sp>
      <p:sp>
        <p:nvSpPr>
          <p:cNvPr id="5" name="TextBox 4">
            <a:extLst>
              <a:ext uri="{FF2B5EF4-FFF2-40B4-BE49-F238E27FC236}">
                <a16:creationId xmlns:a16="http://schemas.microsoft.com/office/drawing/2014/main" id="{12147DBA-0BF8-9D6A-B2F6-3695CE9B2DC2}"/>
              </a:ext>
            </a:extLst>
          </p:cNvPr>
          <p:cNvSpPr txBox="1"/>
          <p:nvPr/>
        </p:nvSpPr>
        <p:spPr>
          <a:xfrm>
            <a:off x="398584" y="2942819"/>
            <a:ext cx="6096000" cy="1354217"/>
          </a:xfrm>
          <a:prstGeom prst="rect">
            <a:avLst/>
          </a:prstGeom>
          <a:noFill/>
        </p:spPr>
        <p:txBody>
          <a:bodyPr wrap="square">
            <a:spAutoFit/>
          </a:bodyPr>
          <a:lstStyle/>
          <a:p>
            <a:pPr algn="l"/>
            <a:r>
              <a:rPr lang="en-US" sz="1600" b="0" i="0" dirty="0">
                <a:solidFill>
                  <a:srgbClr val="000000"/>
                </a:solidFill>
                <a:effectLst/>
              </a:rPr>
              <a:t>Value window functions</a:t>
            </a:r>
          </a:p>
          <a:p>
            <a:pPr algn="l">
              <a:buFont typeface="Arial" panose="020B0604020202020204" pitchFamily="34" charset="0"/>
              <a:buChar char="•"/>
            </a:pPr>
            <a:r>
              <a:rPr lang="en-US" sz="1600" b="0" i="0" u="none" strike="noStrike" dirty="0">
                <a:solidFill>
                  <a:srgbClr val="000000"/>
                </a:solidFill>
                <a:effectLst/>
              </a:rPr>
              <a:t>FIRST_VALUE()</a:t>
            </a:r>
            <a:endParaRPr lang="en-US" sz="1600" b="0" i="0" dirty="0">
              <a:solidFill>
                <a:srgbClr val="000000"/>
              </a:solidFill>
              <a:effectLst/>
            </a:endParaRPr>
          </a:p>
          <a:p>
            <a:pPr>
              <a:buFont typeface="Arial" panose="020B0604020202020204" pitchFamily="34" charset="0"/>
              <a:buChar char="•"/>
            </a:pPr>
            <a:r>
              <a:rPr lang="en-US" sz="1600" b="0" i="0" u="none" strike="noStrike" dirty="0">
                <a:solidFill>
                  <a:srgbClr val="000000"/>
                </a:solidFill>
                <a:effectLst/>
              </a:rPr>
              <a:t>LAST_VALUE()</a:t>
            </a:r>
          </a:p>
          <a:p>
            <a:pPr algn="l">
              <a:buFont typeface="Arial" panose="020B0604020202020204" pitchFamily="34" charset="0"/>
              <a:buChar char="•"/>
            </a:pPr>
            <a:r>
              <a:rPr lang="en-US" sz="1600" b="0" i="0" u="none" strike="noStrike" dirty="0">
                <a:solidFill>
                  <a:srgbClr val="000000"/>
                </a:solidFill>
                <a:effectLst/>
              </a:rPr>
              <a:t>LAG()</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LEAD()</a:t>
            </a:r>
            <a:endParaRPr lang="en-US" sz="1600" b="0" i="0" dirty="0">
              <a:solidFill>
                <a:srgbClr val="000000"/>
              </a:solidFill>
              <a:effectLst/>
            </a:endParaRPr>
          </a:p>
        </p:txBody>
      </p:sp>
      <p:sp>
        <p:nvSpPr>
          <p:cNvPr id="7" name="TextBox 6">
            <a:extLst>
              <a:ext uri="{FF2B5EF4-FFF2-40B4-BE49-F238E27FC236}">
                <a16:creationId xmlns:a16="http://schemas.microsoft.com/office/drawing/2014/main" id="{86B51CC3-551B-C396-E822-4957D94E49B1}"/>
              </a:ext>
            </a:extLst>
          </p:cNvPr>
          <p:cNvSpPr txBox="1"/>
          <p:nvPr/>
        </p:nvSpPr>
        <p:spPr>
          <a:xfrm>
            <a:off x="398584" y="4523545"/>
            <a:ext cx="6096000" cy="1354217"/>
          </a:xfrm>
          <a:prstGeom prst="rect">
            <a:avLst/>
          </a:prstGeom>
          <a:noFill/>
        </p:spPr>
        <p:txBody>
          <a:bodyPr wrap="square">
            <a:spAutoFit/>
          </a:bodyPr>
          <a:lstStyle/>
          <a:p>
            <a:pPr algn="l"/>
            <a:r>
              <a:rPr lang="en-US" sz="1600" b="0" i="0" dirty="0">
                <a:solidFill>
                  <a:srgbClr val="000000"/>
                </a:solidFill>
                <a:effectLst/>
              </a:rPr>
              <a:t>Ranking window functions</a:t>
            </a:r>
          </a:p>
          <a:p>
            <a:pPr>
              <a:buFont typeface="Arial" panose="020B0604020202020204" pitchFamily="34" charset="0"/>
              <a:buChar char="•"/>
            </a:pPr>
            <a:r>
              <a:rPr lang="en-US" sz="1600" b="0" i="0" u="none" strike="noStrike" dirty="0">
                <a:solidFill>
                  <a:srgbClr val="000000"/>
                </a:solidFill>
                <a:effectLst/>
              </a:rPr>
              <a:t>RANK()</a:t>
            </a:r>
          </a:p>
          <a:p>
            <a:pPr algn="l">
              <a:buFont typeface="Arial" panose="020B0604020202020204" pitchFamily="34" charset="0"/>
              <a:buChar char="•"/>
            </a:pPr>
            <a:r>
              <a:rPr lang="en-US" sz="1600" b="0" i="0" u="none" strike="noStrike" dirty="0">
                <a:solidFill>
                  <a:srgbClr val="000000"/>
                </a:solidFill>
                <a:effectLst/>
              </a:rPr>
              <a:t>DENSE_RANK()</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NTILE()</a:t>
            </a:r>
            <a:endParaRPr lang="en-US" sz="1600" b="0" i="0" dirty="0">
              <a:solidFill>
                <a:srgbClr val="000000"/>
              </a:solidFill>
              <a:effectLst/>
            </a:endParaRPr>
          </a:p>
          <a:p>
            <a:pPr algn="l">
              <a:buFont typeface="Arial" panose="020B0604020202020204" pitchFamily="34" charset="0"/>
              <a:buChar char="•"/>
            </a:pPr>
            <a:r>
              <a:rPr lang="en-US" sz="1600" b="0" i="0" u="none" strike="noStrike" dirty="0">
                <a:solidFill>
                  <a:srgbClr val="000000"/>
                </a:solidFill>
                <a:effectLst/>
              </a:rPr>
              <a:t>ROW_NUMBER()</a:t>
            </a:r>
            <a:endParaRPr lang="en-US" sz="1600" b="0" i="0" dirty="0">
              <a:solidFill>
                <a:srgbClr val="000000"/>
              </a:solidFill>
              <a:effectLst/>
            </a:endParaRPr>
          </a:p>
        </p:txBody>
      </p:sp>
      <p:sp>
        <p:nvSpPr>
          <p:cNvPr id="9" name="TextBox 8">
            <a:extLst>
              <a:ext uri="{FF2B5EF4-FFF2-40B4-BE49-F238E27FC236}">
                <a16:creationId xmlns:a16="http://schemas.microsoft.com/office/drawing/2014/main" id="{2069CE79-E779-74D5-2683-EE39C79A9B29}"/>
              </a:ext>
            </a:extLst>
          </p:cNvPr>
          <p:cNvSpPr txBox="1"/>
          <p:nvPr/>
        </p:nvSpPr>
        <p:spPr>
          <a:xfrm>
            <a:off x="398584" y="1146650"/>
            <a:ext cx="6096000" cy="1569660"/>
          </a:xfrm>
          <a:prstGeom prst="rect">
            <a:avLst/>
          </a:prstGeom>
          <a:noFill/>
        </p:spPr>
        <p:txBody>
          <a:bodyPr wrap="square">
            <a:spAutoFit/>
          </a:bodyPr>
          <a:lstStyle/>
          <a:p>
            <a:pPr algn="l"/>
            <a:r>
              <a:rPr lang="en-US" sz="1600" b="0" i="0" dirty="0">
                <a:solidFill>
                  <a:srgbClr val="000000"/>
                </a:solidFill>
                <a:effectLst/>
              </a:rPr>
              <a:t>Aggregate window functions</a:t>
            </a:r>
          </a:p>
          <a:p>
            <a:pPr algn="l">
              <a:buFont typeface="Arial" panose="020B0604020202020204" pitchFamily="34" charset="0"/>
              <a:buChar char="•"/>
            </a:pPr>
            <a:r>
              <a:rPr lang="en-US" sz="1600" b="0" i="0" dirty="0">
                <a:solidFill>
                  <a:srgbClr val="000000"/>
                </a:solidFill>
                <a:effectLst/>
              </a:rPr>
              <a:t>AVG()</a:t>
            </a:r>
          </a:p>
          <a:p>
            <a:pPr algn="l">
              <a:buFont typeface="Arial" panose="020B0604020202020204" pitchFamily="34" charset="0"/>
              <a:buChar char="•"/>
            </a:pPr>
            <a:r>
              <a:rPr lang="en-US" sz="1600" b="0" i="0" dirty="0">
                <a:solidFill>
                  <a:srgbClr val="000000"/>
                </a:solidFill>
                <a:effectLst/>
              </a:rPr>
              <a:t>COUNT()</a:t>
            </a:r>
          </a:p>
          <a:p>
            <a:pPr algn="l">
              <a:buFont typeface="Arial" panose="020B0604020202020204" pitchFamily="34" charset="0"/>
              <a:buChar char="•"/>
            </a:pPr>
            <a:r>
              <a:rPr lang="en-US" sz="1600" b="0" i="0" dirty="0">
                <a:solidFill>
                  <a:srgbClr val="000000"/>
                </a:solidFill>
                <a:effectLst/>
              </a:rPr>
              <a:t>MAX()</a:t>
            </a:r>
          </a:p>
          <a:p>
            <a:pPr algn="l">
              <a:buFont typeface="Arial" panose="020B0604020202020204" pitchFamily="34" charset="0"/>
              <a:buChar char="•"/>
            </a:pPr>
            <a:r>
              <a:rPr lang="en-US" sz="1600" b="0" i="0" dirty="0">
                <a:solidFill>
                  <a:srgbClr val="000000"/>
                </a:solidFill>
                <a:effectLst/>
              </a:rPr>
              <a:t>MIN()</a:t>
            </a:r>
          </a:p>
          <a:p>
            <a:pPr algn="l">
              <a:buFont typeface="Arial" panose="020B0604020202020204" pitchFamily="34" charset="0"/>
              <a:buChar char="•"/>
            </a:pPr>
            <a:r>
              <a:rPr lang="en-US" sz="1600" b="0" i="0" dirty="0">
                <a:solidFill>
                  <a:srgbClr val="000000"/>
                </a:solidFill>
                <a:effectLst/>
              </a:rPr>
              <a:t>SUM()</a:t>
            </a:r>
          </a:p>
        </p:txBody>
      </p:sp>
      <p:sp>
        <p:nvSpPr>
          <p:cNvPr id="6" name="Rectangle: Rounded Corners 5">
            <a:extLst>
              <a:ext uri="{FF2B5EF4-FFF2-40B4-BE49-F238E27FC236}">
                <a16:creationId xmlns:a16="http://schemas.microsoft.com/office/drawing/2014/main" id="{C151C9A0-9A6E-8B08-50E9-E7BB1367BE19}"/>
              </a:ext>
            </a:extLst>
          </p:cNvPr>
          <p:cNvSpPr/>
          <p:nvPr/>
        </p:nvSpPr>
        <p:spPr>
          <a:xfrm>
            <a:off x="3669324" y="1280052"/>
            <a:ext cx="8124092" cy="255389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0000CD"/>
                </a:solidFill>
              </a:rPr>
              <a:t>SELECT</a:t>
            </a:r>
            <a:r>
              <a:rPr lang="en-US" sz="1600" b="0" i="0" dirty="0">
                <a:solidFill>
                  <a:srgbClr val="000000"/>
                </a:solidFill>
                <a:effectLst/>
                <a:latin typeface="Liberation Mono"/>
              </a:rPr>
              <a:t> </a:t>
            </a:r>
            <a:r>
              <a:rPr lang="en-US" sz="1600" dirty="0">
                <a:solidFill>
                  <a:srgbClr val="000000"/>
                </a:solidFill>
              </a:rPr>
              <a:t>time, </a:t>
            </a:r>
          </a:p>
          <a:p>
            <a:r>
              <a:rPr lang="en-US" sz="1600" dirty="0">
                <a:solidFill>
                  <a:srgbClr val="000000"/>
                </a:solidFill>
              </a:rPr>
              <a:t>	subject,</a:t>
            </a:r>
          </a:p>
          <a:p>
            <a:r>
              <a:rPr lang="en-US" sz="1600" dirty="0">
                <a:solidFill>
                  <a:srgbClr val="000000"/>
                </a:solidFill>
              </a:rPr>
              <a:t>	</a:t>
            </a:r>
            <a:r>
              <a:rPr lang="en-US" sz="1600" dirty="0" err="1">
                <a:solidFill>
                  <a:srgbClr val="000000"/>
                </a:solidFill>
              </a:rPr>
              <a:t>val</a:t>
            </a:r>
            <a:r>
              <a:rPr lang="en-US" sz="1600" dirty="0">
                <a:solidFill>
                  <a:srgbClr val="000000"/>
                </a:solidFill>
              </a:rPr>
              <a:t>, </a:t>
            </a:r>
          </a:p>
          <a:p>
            <a:r>
              <a:rPr lang="en-US" sz="1600" dirty="0">
                <a:solidFill>
                  <a:srgbClr val="000000"/>
                </a:solidFill>
                <a:latin typeface="Liberation Mono"/>
              </a:rPr>
              <a:t>	</a:t>
            </a:r>
            <a:r>
              <a:rPr lang="en-US" sz="1600" dirty="0">
                <a:solidFill>
                  <a:srgbClr val="0000CD"/>
                </a:solidFill>
              </a:rPr>
              <a:t>FIRST_VALUE</a:t>
            </a:r>
            <a:r>
              <a:rPr lang="en-US" sz="1600" b="0" i="0" dirty="0">
                <a:solidFill>
                  <a:srgbClr val="999999"/>
                </a:solidFill>
                <a:effectLst/>
                <a:latin typeface="Liberation Mono"/>
              </a:rPr>
              <a:t>(</a:t>
            </a:r>
            <a:r>
              <a:rPr lang="en-US" sz="1600" b="0" i="0" dirty="0" err="1">
                <a:solidFill>
                  <a:srgbClr val="000000"/>
                </a:solidFill>
                <a:effectLst/>
                <a:latin typeface="Liberation Mono"/>
              </a:rPr>
              <a:t>val</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dirty="0">
                <a:solidFill>
                  <a:srgbClr val="0000CD"/>
                </a:solidFill>
              </a:rPr>
              <a:t>OVER</a:t>
            </a:r>
            <a:r>
              <a:rPr lang="en-US" sz="1600" b="0" i="0" dirty="0">
                <a:solidFill>
                  <a:srgbClr val="000000"/>
                </a:solidFill>
                <a:effectLst/>
                <a:latin typeface="Liberation Mono"/>
              </a:rPr>
              <a:t> w </a:t>
            </a:r>
            <a:r>
              <a:rPr lang="en-US" sz="1600" dirty="0">
                <a:solidFill>
                  <a:srgbClr val="0000CD"/>
                </a:solidFill>
              </a:rPr>
              <a:t>AS</a:t>
            </a:r>
            <a:r>
              <a:rPr lang="en-US" sz="1600" b="0" i="0" dirty="0">
                <a:solidFill>
                  <a:srgbClr val="000000"/>
                </a:solidFill>
                <a:effectLst/>
                <a:latin typeface="Liberation Mono"/>
              </a:rPr>
              <a:t> </a:t>
            </a:r>
            <a:r>
              <a:rPr lang="en-US" sz="1600" dirty="0">
                <a:solidFill>
                  <a:srgbClr val="000000"/>
                </a:solidFill>
              </a:rPr>
              <a:t>first</a:t>
            </a:r>
            <a:r>
              <a:rPr lang="en-US" sz="1600" dirty="0">
                <a:solidFill>
                  <a:srgbClr val="669900"/>
                </a:solidFill>
                <a:latin typeface="Liberation Mono"/>
              </a:rPr>
              <a:t>,</a:t>
            </a:r>
            <a:r>
              <a:rPr lang="en-US" sz="1600" b="0" i="0" dirty="0">
                <a:solidFill>
                  <a:srgbClr val="000000"/>
                </a:solidFill>
                <a:effectLst/>
                <a:latin typeface="Liberation Mono"/>
              </a:rPr>
              <a:t> </a:t>
            </a:r>
          </a:p>
          <a:p>
            <a:r>
              <a:rPr lang="en-US" sz="1600" dirty="0">
                <a:solidFill>
                  <a:srgbClr val="000000"/>
                </a:solidFill>
                <a:latin typeface="Liberation Mono"/>
              </a:rPr>
              <a:t>	</a:t>
            </a:r>
            <a:r>
              <a:rPr lang="en-US" sz="1600" dirty="0">
                <a:solidFill>
                  <a:srgbClr val="0000CD"/>
                </a:solidFill>
              </a:rPr>
              <a:t>LAST_VALUE</a:t>
            </a:r>
            <a:r>
              <a:rPr lang="en-US" sz="1600" b="0" i="0" dirty="0">
                <a:solidFill>
                  <a:srgbClr val="999999"/>
                </a:solidFill>
                <a:effectLst/>
                <a:latin typeface="Liberation Mono"/>
              </a:rPr>
              <a:t>(</a:t>
            </a:r>
            <a:r>
              <a:rPr lang="en-US" sz="1600" b="0" i="0" dirty="0" err="1">
                <a:solidFill>
                  <a:srgbClr val="000000"/>
                </a:solidFill>
                <a:effectLst/>
                <a:latin typeface="Liberation Mono"/>
              </a:rPr>
              <a:t>val</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dirty="0">
                <a:solidFill>
                  <a:srgbClr val="0000CD"/>
                </a:solidFill>
              </a:rPr>
              <a:t>OVER</a:t>
            </a:r>
            <a:r>
              <a:rPr lang="en-US" sz="1600" b="0" i="0" dirty="0">
                <a:solidFill>
                  <a:srgbClr val="000000"/>
                </a:solidFill>
                <a:effectLst/>
                <a:latin typeface="Liberation Mono"/>
              </a:rPr>
              <a:t> w </a:t>
            </a:r>
            <a:r>
              <a:rPr lang="en-US" sz="1600" dirty="0">
                <a:solidFill>
                  <a:srgbClr val="0000CD"/>
                </a:solidFill>
              </a:rPr>
              <a:t>AS</a:t>
            </a:r>
            <a:r>
              <a:rPr lang="en-US" sz="1600" b="0" i="0" dirty="0">
                <a:solidFill>
                  <a:srgbClr val="000000"/>
                </a:solidFill>
                <a:effectLst/>
                <a:latin typeface="Liberation Mono"/>
              </a:rPr>
              <a:t> </a:t>
            </a:r>
            <a:r>
              <a:rPr lang="en-US" sz="1600" dirty="0">
                <a:solidFill>
                  <a:srgbClr val="000000"/>
                </a:solidFill>
                <a:latin typeface="Liberation Mono"/>
              </a:rPr>
              <a:t>l</a:t>
            </a:r>
            <a:r>
              <a:rPr lang="en-US" sz="1600" dirty="0">
                <a:solidFill>
                  <a:srgbClr val="000000"/>
                </a:solidFill>
              </a:rPr>
              <a:t>ast</a:t>
            </a:r>
            <a:r>
              <a:rPr lang="en-US" sz="1600" dirty="0">
                <a:solidFill>
                  <a:srgbClr val="669900"/>
                </a:solidFill>
                <a:latin typeface="Liberation Mono"/>
              </a:rPr>
              <a:t>,</a:t>
            </a:r>
            <a:r>
              <a:rPr lang="en-US" sz="1600" b="0" i="0" dirty="0">
                <a:solidFill>
                  <a:srgbClr val="000000"/>
                </a:solidFill>
                <a:effectLst/>
                <a:latin typeface="Liberation Mono"/>
              </a:rPr>
              <a:t> </a:t>
            </a:r>
          </a:p>
          <a:p>
            <a:r>
              <a:rPr lang="en-US" sz="1600" dirty="0">
                <a:solidFill>
                  <a:srgbClr val="000000"/>
                </a:solidFill>
                <a:latin typeface="Liberation Mono"/>
              </a:rPr>
              <a:t>	</a:t>
            </a:r>
            <a:r>
              <a:rPr lang="en-US" sz="1600" dirty="0">
                <a:solidFill>
                  <a:srgbClr val="0000CD"/>
                </a:solidFill>
              </a:rPr>
              <a:t>NTH_VALUE</a:t>
            </a:r>
            <a:r>
              <a:rPr lang="en-US" sz="1600" b="0" i="0" dirty="0">
                <a:solidFill>
                  <a:srgbClr val="999999"/>
                </a:solidFill>
                <a:effectLst/>
                <a:latin typeface="Liberation Mono"/>
              </a:rPr>
              <a:t>(</a:t>
            </a:r>
            <a:r>
              <a:rPr lang="en-US" sz="1600" b="0" i="0" dirty="0" err="1">
                <a:solidFill>
                  <a:srgbClr val="000000"/>
                </a:solidFill>
                <a:effectLst/>
                <a:latin typeface="Liberation Mono"/>
              </a:rPr>
              <a:t>val</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b="0" i="0" dirty="0">
                <a:solidFill>
                  <a:srgbClr val="990055"/>
                </a:solidFill>
                <a:effectLst/>
                <a:latin typeface="Liberation Mono"/>
              </a:rPr>
              <a:t>2</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dirty="0">
                <a:solidFill>
                  <a:srgbClr val="0000CD"/>
                </a:solidFill>
              </a:rPr>
              <a:t>OVER</a:t>
            </a:r>
            <a:r>
              <a:rPr lang="en-US" sz="1600" b="0" i="0" dirty="0">
                <a:solidFill>
                  <a:srgbClr val="000000"/>
                </a:solidFill>
                <a:effectLst/>
                <a:latin typeface="Liberation Mono"/>
              </a:rPr>
              <a:t> w </a:t>
            </a:r>
            <a:r>
              <a:rPr lang="en-US" sz="1600" dirty="0">
                <a:solidFill>
                  <a:srgbClr val="0000CD"/>
                </a:solidFill>
              </a:rPr>
              <a:t>AS</a:t>
            </a:r>
            <a:r>
              <a:rPr lang="en-US" sz="1600" b="0" i="0" dirty="0">
                <a:solidFill>
                  <a:srgbClr val="000000"/>
                </a:solidFill>
                <a:effectLst/>
                <a:latin typeface="Liberation Mono"/>
              </a:rPr>
              <a:t> </a:t>
            </a:r>
            <a:r>
              <a:rPr lang="en-US" sz="1600" dirty="0">
                <a:solidFill>
                  <a:srgbClr val="000000"/>
                </a:solidFill>
              </a:rPr>
              <a:t>second</a:t>
            </a:r>
            <a:r>
              <a:rPr lang="en-US" sz="1600" b="0" i="0" dirty="0">
                <a:solidFill>
                  <a:srgbClr val="999999"/>
                </a:solidFill>
                <a:effectLst/>
                <a:latin typeface="Liberation Mono"/>
              </a:rPr>
              <a:t>,</a:t>
            </a:r>
            <a:r>
              <a:rPr lang="en-US" sz="1600" b="0" i="0" dirty="0">
                <a:solidFill>
                  <a:srgbClr val="000000"/>
                </a:solidFill>
                <a:effectLst/>
                <a:latin typeface="Liberation Mono"/>
              </a:rPr>
              <a:t> </a:t>
            </a:r>
          </a:p>
          <a:p>
            <a:r>
              <a:rPr lang="en-US" sz="1600" b="0" i="0" dirty="0">
                <a:solidFill>
                  <a:srgbClr val="000000"/>
                </a:solidFill>
                <a:effectLst/>
                <a:latin typeface="Liberation Mono"/>
              </a:rPr>
              <a:t>	</a:t>
            </a:r>
            <a:r>
              <a:rPr lang="en-US" sz="1600" dirty="0">
                <a:solidFill>
                  <a:srgbClr val="0000CD"/>
                </a:solidFill>
              </a:rPr>
              <a:t>NTH_VALUE</a:t>
            </a:r>
            <a:r>
              <a:rPr lang="en-US" sz="1600" b="0" i="0" dirty="0">
                <a:solidFill>
                  <a:srgbClr val="999999"/>
                </a:solidFill>
                <a:effectLst/>
                <a:latin typeface="Liberation Mono"/>
              </a:rPr>
              <a:t>(</a:t>
            </a:r>
            <a:r>
              <a:rPr lang="en-US" sz="1600" b="0" i="0" dirty="0" err="1">
                <a:solidFill>
                  <a:srgbClr val="000000"/>
                </a:solidFill>
                <a:effectLst/>
                <a:latin typeface="Liberation Mono"/>
              </a:rPr>
              <a:t>val</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b="0" i="0" dirty="0">
                <a:solidFill>
                  <a:srgbClr val="990055"/>
                </a:solidFill>
                <a:effectLst/>
                <a:latin typeface="Liberation Mono"/>
              </a:rPr>
              <a:t>4</a:t>
            </a:r>
            <a:r>
              <a:rPr lang="en-US" sz="1600" b="0" i="0" dirty="0">
                <a:solidFill>
                  <a:srgbClr val="999999"/>
                </a:solidFill>
                <a:effectLst/>
                <a:latin typeface="Liberation Mono"/>
              </a:rPr>
              <a:t>)</a:t>
            </a:r>
            <a:r>
              <a:rPr lang="en-US" sz="1600" b="0" i="0" dirty="0">
                <a:solidFill>
                  <a:srgbClr val="000000"/>
                </a:solidFill>
                <a:effectLst/>
                <a:latin typeface="Liberation Mono"/>
              </a:rPr>
              <a:t> </a:t>
            </a:r>
            <a:r>
              <a:rPr lang="en-US" sz="1600" dirty="0">
                <a:solidFill>
                  <a:srgbClr val="0000CD"/>
                </a:solidFill>
              </a:rPr>
              <a:t>OVER</a:t>
            </a:r>
            <a:r>
              <a:rPr lang="en-US" sz="1600" b="0" i="0" dirty="0">
                <a:solidFill>
                  <a:srgbClr val="000000"/>
                </a:solidFill>
                <a:effectLst/>
                <a:latin typeface="Liberation Mono"/>
              </a:rPr>
              <a:t> w </a:t>
            </a:r>
            <a:r>
              <a:rPr lang="en-US" sz="1600" dirty="0">
                <a:solidFill>
                  <a:srgbClr val="0000CD"/>
                </a:solidFill>
              </a:rPr>
              <a:t>AS</a:t>
            </a:r>
            <a:r>
              <a:rPr lang="en-US" sz="1600" b="0" i="0" dirty="0">
                <a:solidFill>
                  <a:srgbClr val="000000"/>
                </a:solidFill>
                <a:effectLst/>
                <a:latin typeface="Liberation Mono"/>
              </a:rPr>
              <a:t> </a:t>
            </a:r>
            <a:r>
              <a:rPr lang="en-US" sz="1600" dirty="0">
                <a:solidFill>
                  <a:srgbClr val="000000"/>
                </a:solidFill>
              </a:rPr>
              <a:t>fourth</a:t>
            </a:r>
            <a:endParaRPr lang="en-US" sz="1600" b="0" i="0" dirty="0">
              <a:solidFill>
                <a:srgbClr val="000000"/>
              </a:solidFill>
              <a:effectLst/>
              <a:latin typeface="Liberation Mono"/>
            </a:endParaRPr>
          </a:p>
          <a:p>
            <a:r>
              <a:rPr lang="en-US" sz="1600" dirty="0">
                <a:solidFill>
                  <a:srgbClr val="0000CD"/>
                </a:solidFill>
              </a:rPr>
              <a:t>FROM</a:t>
            </a:r>
            <a:r>
              <a:rPr lang="en-US" sz="1600" b="0" i="0" dirty="0">
                <a:solidFill>
                  <a:srgbClr val="000000"/>
                </a:solidFill>
                <a:effectLst/>
                <a:latin typeface="Liberation Mono"/>
              </a:rPr>
              <a:t> observations </a:t>
            </a:r>
          </a:p>
          <a:p>
            <a:r>
              <a:rPr lang="en-US" sz="1600" dirty="0">
                <a:solidFill>
                  <a:srgbClr val="0000CD"/>
                </a:solidFill>
              </a:rPr>
              <a:t>WINDOW</a:t>
            </a:r>
            <a:r>
              <a:rPr lang="en-US" sz="1600" b="0" i="0" dirty="0">
                <a:solidFill>
                  <a:srgbClr val="000000"/>
                </a:solidFill>
                <a:effectLst/>
                <a:latin typeface="Liberation Mono"/>
              </a:rPr>
              <a:t> w </a:t>
            </a:r>
            <a:r>
              <a:rPr lang="en-US" sz="1600" dirty="0">
                <a:solidFill>
                  <a:srgbClr val="0000CD"/>
                </a:solidFill>
              </a:rPr>
              <a:t>AS</a:t>
            </a:r>
            <a:r>
              <a:rPr lang="en-US" sz="1600" b="0" i="0" dirty="0">
                <a:solidFill>
                  <a:srgbClr val="000000"/>
                </a:solidFill>
                <a:effectLst/>
                <a:latin typeface="Liberation Mono"/>
              </a:rPr>
              <a:t> </a:t>
            </a:r>
            <a:r>
              <a:rPr lang="en-US" sz="1600" b="0" i="0" dirty="0">
                <a:solidFill>
                  <a:srgbClr val="999999"/>
                </a:solidFill>
                <a:effectLst/>
                <a:latin typeface="Liberation Mono"/>
              </a:rPr>
              <a:t>(</a:t>
            </a:r>
            <a:r>
              <a:rPr lang="en-US" sz="1600" dirty="0">
                <a:solidFill>
                  <a:srgbClr val="0000CD"/>
                </a:solidFill>
              </a:rPr>
              <a:t>PARTITION</a:t>
            </a:r>
            <a:r>
              <a:rPr lang="en-US" sz="1600" b="0" i="0" dirty="0">
                <a:solidFill>
                  <a:srgbClr val="000000"/>
                </a:solidFill>
                <a:effectLst/>
                <a:latin typeface="Liberation Mono"/>
              </a:rPr>
              <a:t> </a:t>
            </a:r>
            <a:r>
              <a:rPr lang="en-US" sz="1600" dirty="0">
                <a:solidFill>
                  <a:srgbClr val="0000CD"/>
                </a:solidFill>
              </a:rPr>
              <a:t>BY</a:t>
            </a:r>
            <a:r>
              <a:rPr lang="en-US" sz="1600" b="0" i="0" dirty="0">
                <a:solidFill>
                  <a:srgbClr val="000000"/>
                </a:solidFill>
                <a:effectLst/>
                <a:latin typeface="Liberation Mono"/>
              </a:rPr>
              <a:t> subject </a:t>
            </a:r>
            <a:r>
              <a:rPr lang="en-US" sz="1600" dirty="0">
                <a:solidFill>
                  <a:srgbClr val="0000CD"/>
                </a:solidFill>
              </a:rPr>
              <a:t>ORDER</a:t>
            </a:r>
            <a:r>
              <a:rPr lang="en-US" sz="1600" b="0" i="0" dirty="0">
                <a:solidFill>
                  <a:srgbClr val="000000"/>
                </a:solidFill>
                <a:effectLst/>
                <a:latin typeface="Liberation Mono"/>
              </a:rPr>
              <a:t> </a:t>
            </a:r>
            <a:r>
              <a:rPr lang="en-US" sz="1600" dirty="0">
                <a:solidFill>
                  <a:srgbClr val="0000CD"/>
                </a:solidFill>
              </a:rPr>
              <a:t>BY</a:t>
            </a:r>
            <a:r>
              <a:rPr lang="en-US" sz="1600" b="0" i="0" dirty="0">
                <a:solidFill>
                  <a:srgbClr val="000000"/>
                </a:solidFill>
                <a:effectLst/>
                <a:latin typeface="Liberation Mono"/>
              </a:rPr>
              <a:t> time </a:t>
            </a:r>
            <a:r>
              <a:rPr lang="en-US" sz="1600" dirty="0">
                <a:solidFill>
                  <a:srgbClr val="0000CD"/>
                </a:solidFill>
              </a:rPr>
              <a:t>ROWS</a:t>
            </a:r>
            <a:r>
              <a:rPr lang="en-US" sz="1600" b="0" i="0" dirty="0">
                <a:solidFill>
                  <a:srgbClr val="000000"/>
                </a:solidFill>
                <a:effectLst/>
                <a:latin typeface="Liberation Mono"/>
              </a:rPr>
              <a:t> </a:t>
            </a:r>
            <a:r>
              <a:rPr lang="en-US" sz="1600" dirty="0">
                <a:solidFill>
                  <a:srgbClr val="0000CD"/>
                </a:solidFill>
              </a:rPr>
              <a:t>UNBOUNDED</a:t>
            </a:r>
            <a:r>
              <a:rPr lang="en-US" sz="1600" b="0" i="0" dirty="0">
                <a:solidFill>
                  <a:srgbClr val="000000"/>
                </a:solidFill>
                <a:effectLst/>
                <a:latin typeface="Liberation Mono"/>
              </a:rPr>
              <a:t> </a:t>
            </a:r>
            <a:r>
              <a:rPr lang="en-US" sz="1600" dirty="0">
                <a:solidFill>
                  <a:srgbClr val="0000CD"/>
                </a:solidFill>
              </a:rPr>
              <a:t>PRECEDING</a:t>
            </a:r>
            <a:r>
              <a:rPr lang="en-US" sz="1600" b="0" i="0" dirty="0">
                <a:solidFill>
                  <a:srgbClr val="999999"/>
                </a:solidFill>
                <a:effectLst/>
                <a:latin typeface="Liberation Mono"/>
              </a:rPr>
              <a:t>);</a:t>
            </a:r>
            <a:endParaRPr lang="en-IN" sz="1600" dirty="0">
              <a:solidFill>
                <a:srgbClr val="000000"/>
              </a:solidFill>
            </a:endParaRPr>
          </a:p>
        </p:txBody>
      </p:sp>
      <p:cxnSp>
        <p:nvCxnSpPr>
          <p:cNvPr id="3" name="Straight Connector 2">
            <a:extLst>
              <a:ext uri="{FF2B5EF4-FFF2-40B4-BE49-F238E27FC236}">
                <a16:creationId xmlns:a16="http://schemas.microsoft.com/office/drawing/2014/main" id="{18D9A60B-1C4C-DC44-A9BA-EEBDB49FF6A0}"/>
              </a:ext>
            </a:extLst>
          </p:cNvPr>
          <p:cNvCxnSpPr/>
          <p:nvPr/>
        </p:nvCxnSpPr>
        <p:spPr>
          <a:xfrm>
            <a:off x="3470030" y="1236122"/>
            <a:ext cx="0" cy="464164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461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Common Table Expression (CTE)</a:t>
            </a:r>
            <a:endParaRPr lang="en-IN" dirty="0"/>
          </a:p>
        </p:txBody>
      </p:sp>
      <p:sp>
        <p:nvSpPr>
          <p:cNvPr id="4" name="TextBox 3">
            <a:extLst>
              <a:ext uri="{FF2B5EF4-FFF2-40B4-BE49-F238E27FC236}">
                <a16:creationId xmlns:a16="http://schemas.microsoft.com/office/drawing/2014/main" id="{3CB9589D-904D-FBDA-6DD2-41F630B55231}"/>
              </a:ext>
            </a:extLst>
          </p:cNvPr>
          <p:cNvSpPr txBox="1"/>
          <p:nvPr/>
        </p:nvSpPr>
        <p:spPr>
          <a:xfrm>
            <a:off x="398584" y="1204402"/>
            <a:ext cx="11152950" cy="1754326"/>
          </a:xfrm>
          <a:prstGeom prst="rect">
            <a:avLst/>
          </a:prstGeom>
          <a:noFill/>
        </p:spPr>
        <p:txBody>
          <a:bodyPr wrap="square">
            <a:spAutoFit/>
          </a:bodyPr>
          <a:lstStyle/>
          <a:p>
            <a:pPr algn="l"/>
            <a:r>
              <a:rPr lang="en-US" b="0" i="0" dirty="0">
                <a:solidFill>
                  <a:srgbClr val="292929"/>
                </a:solidFill>
                <a:effectLst/>
                <a:latin typeface="Calibri" panose="020F0502020204030204" pitchFamily="34" charset="0"/>
                <a:cs typeface="Calibri" panose="020F0502020204030204" pitchFamily="34" charset="0"/>
              </a:rPr>
              <a:t>A CTE allows you to define and execute a query, of which the result exists temporarily and can be used within a larger query. CTEs are available on most modern databases.</a:t>
            </a:r>
          </a:p>
          <a:p>
            <a:pPr algn="l"/>
            <a:endParaRPr lang="en-US" b="0" i="0" dirty="0">
              <a:solidFill>
                <a:srgbClr val="292929"/>
              </a:solidFill>
              <a:effectLst/>
              <a:latin typeface="Calibri" panose="020F0502020204030204" pitchFamily="34" charset="0"/>
              <a:cs typeface="Calibri" panose="020F0502020204030204" pitchFamily="34" charset="0"/>
            </a:endParaRPr>
          </a:p>
          <a:p>
            <a:pPr algn="l"/>
            <a:r>
              <a:rPr lang="en-US" b="0" i="0" dirty="0">
                <a:solidFill>
                  <a:srgbClr val="292929"/>
                </a:solidFill>
                <a:effectLst/>
                <a:latin typeface="Calibri" panose="020F0502020204030204" pitchFamily="34" charset="0"/>
                <a:cs typeface="Calibri" panose="020F0502020204030204" pitchFamily="34" charset="0"/>
              </a:rPr>
              <a:t>It works like a derived table, with 2 advantages :</a:t>
            </a:r>
          </a:p>
          <a:p>
            <a:pPr marL="285750" indent="-285750" algn="l">
              <a:buFont typeface="Arial" panose="020B0604020202020204" pitchFamily="34" charset="0"/>
              <a:buChar char="•"/>
            </a:pPr>
            <a:r>
              <a:rPr lang="en-US" b="0" i="0" dirty="0">
                <a:solidFill>
                  <a:srgbClr val="292929"/>
                </a:solidFill>
                <a:effectLst/>
                <a:latin typeface="Calibri" panose="020F0502020204030204" pitchFamily="34" charset="0"/>
                <a:cs typeface="Calibri" panose="020F0502020204030204" pitchFamily="34" charset="0"/>
              </a:rPr>
              <a:t>Using CTE improves the readability of your query</a:t>
            </a:r>
          </a:p>
          <a:p>
            <a:pPr marL="285750" indent="-285750" algn="l">
              <a:buFont typeface="Arial" panose="020B0604020202020204" pitchFamily="34" charset="0"/>
              <a:buChar char="•"/>
            </a:pPr>
            <a:r>
              <a:rPr lang="en-US" b="0" i="0" dirty="0">
                <a:solidFill>
                  <a:srgbClr val="292929"/>
                </a:solidFill>
                <a:effectLst/>
                <a:latin typeface="Calibri" panose="020F0502020204030204" pitchFamily="34" charset="0"/>
                <a:cs typeface="Calibri" panose="020F0502020204030204" pitchFamily="34" charset="0"/>
              </a:rPr>
              <a:t>A CTE is defined once then can be referred multiple times</a:t>
            </a:r>
          </a:p>
        </p:txBody>
      </p:sp>
      <p:sp>
        <p:nvSpPr>
          <p:cNvPr id="5" name="Rectangle: Rounded Corners 4">
            <a:extLst>
              <a:ext uri="{FF2B5EF4-FFF2-40B4-BE49-F238E27FC236}">
                <a16:creationId xmlns:a16="http://schemas.microsoft.com/office/drawing/2014/main" id="{03E48183-FB0A-0195-6EB1-CB2314826D23}"/>
              </a:ext>
            </a:extLst>
          </p:cNvPr>
          <p:cNvSpPr/>
          <p:nvPr/>
        </p:nvSpPr>
        <p:spPr>
          <a:xfrm>
            <a:off x="525905" y="3333378"/>
            <a:ext cx="6096000" cy="2553891"/>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spAutoFit/>
          </a:bodyPr>
          <a:lstStyle/>
          <a:p>
            <a:endParaRPr lang="en-US" sz="1600" dirty="0">
              <a:solidFill>
                <a:srgbClr val="0000CD"/>
              </a:solidFill>
            </a:endParaRPr>
          </a:p>
          <a:p>
            <a:r>
              <a:rPr lang="en-US" sz="1600" dirty="0">
                <a:solidFill>
                  <a:srgbClr val="0000CD"/>
                </a:solidFill>
              </a:rPr>
              <a:t>WITH</a:t>
            </a:r>
            <a:r>
              <a:rPr lang="en-US" sz="1600" b="0" i="0" dirty="0">
                <a:solidFill>
                  <a:srgbClr val="292929"/>
                </a:solidFill>
                <a:effectLst/>
                <a:latin typeface="Menlo"/>
              </a:rPr>
              <a:t> </a:t>
            </a:r>
            <a:r>
              <a:rPr lang="en-US" sz="1600" b="0" i="0" dirty="0" err="1">
                <a:solidFill>
                  <a:srgbClr val="292929"/>
                </a:solidFill>
                <a:effectLst/>
                <a:latin typeface="Menlo"/>
              </a:rPr>
              <a:t>my_cte</a:t>
            </a:r>
            <a:r>
              <a:rPr lang="en-US" sz="1600" b="0" i="0" dirty="0">
                <a:solidFill>
                  <a:srgbClr val="292929"/>
                </a:solidFill>
                <a:effectLst/>
                <a:latin typeface="Menlo"/>
              </a:rPr>
              <a:t> </a:t>
            </a:r>
            <a:r>
              <a:rPr lang="en-US" sz="1600" dirty="0">
                <a:solidFill>
                  <a:srgbClr val="0000CD"/>
                </a:solidFill>
              </a:rPr>
              <a:t>AS</a:t>
            </a:r>
            <a:br>
              <a:rPr lang="en-US" sz="1600" dirty="0"/>
            </a:br>
            <a:r>
              <a:rPr lang="en-US" sz="1600" b="0" i="0" dirty="0">
                <a:solidFill>
                  <a:srgbClr val="292929"/>
                </a:solidFill>
                <a:effectLst/>
                <a:latin typeface="Menlo"/>
              </a:rPr>
              <a:t>(</a:t>
            </a:r>
            <a:br>
              <a:rPr lang="en-US" sz="1600" dirty="0"/>
            </a:br>
            <a:r>
              <a:rPr lang="en-US" sz="1600" dirty="0"/>
              <a:t>	</a:t>
            </a:r>
            <a:r>
              <a:rPr lang="en-US" sz="1600" dirty="0">
                <a:solidFill>
                  <a:srgbClr val="0000CD"/>
                </a:solidFill>
              </a:rPr>
              <a:t>SELECT</a:t>
            </a:r>
            <a:r>
              <a:rPr lang="en-US" sz="1600" b="0" i="0" dirty="0">
                <a:solidFill>
                  <a:srgbClr val="292929"/>
                </a:solidFill>
                <a:effectLst/>
                <a:latin typeface="Menlo"/>
              </a:rPr>
              <a:t> col1, col2 </a:t>
            </a:r>
          </a:p>
          <a:p>
            <a:r>
              <a:rPr lang="en-US" sz="1600" dirty="0">
                <a:solidFill>
                  <a:srgbClr val="0000CD"/>
                </a:solidFill>
              </a:rPr>
              <a:t>	FROM</a:t>
            </a:r>
            <a:r>
              <a:rPr lang="en-US" sz="1600" b="0" i="0" dirty="0">
                <a:solidFill>
                  <a:srgbClr val="292929"/>
                </a:solidFill>
                <a:effectLst/>
                <a:latin typeface="Menlo"/>
              </a:rPr>
              <a:t> Table</a:t>
            </a:r>
            <a:br>
              <a:rPr lang="en-US" sz="1600" dirty="0"/>
            </a:br>
            <a:r>
              <a:rPr lang="en-US" sz="1600" b="0" i="0" dirty="0">
                <a:solidFill>
                  <a:srgbClr val="292929"/>
                </a:solidFill>
                <a:effectLst/>
                <a:latin typeface="Menlo"/>
              </a:rPr>
              <a:t>)</a:t>
            </a:r>
            <a:br>
              <a:rPr lang="en-US" sz="1600" dirty="0"/>
            </a:br>
            <a:r>
              <a:rPr lang="en-US" sz="1600" dirty="0">
                <a:solidFill>
                  <a:srgbClr val="0000CD"/>
                </a:solidFill>
              </a:rPr>
              <a:t>SELECT</a:t>
            </a:r>
            <a:r>
              <a:rPr lang="en-US" sz="1600" b="0" i="0" dirty="0">
                <a:solidFill>
                  <a:srgbClr val="292929"/>
                </a:solidFill>
                <a:effectLst/>
                <a:latin typeface="Menlo"/>
              </a:rPr>
              <a:t> * </a:t>
            </a:r>
          </a:p>
          <a:p>
            <a:r>
              <a:rPr lang="en-US" sz="1600" dirty="0">
                <a:solidFill>
                  <a:srgbClr val="0000CD"/>
                </a:solidFill>
              </a:rPr>
              <a:t>FROM</a:t>
            </a:r>
            <a:r>
              <a:rPr lang="en-US" sz="1600" b="0" i="0" dirty="0">
                <a:solidFill>
                  <a:srgbClr val="292929"/>
                </a:solidFill>
                <a:effectLst/>
                <a:latin typeface="Menlo"/>
              </a:rPr>
              <a:t> </a:t>
            </a:r>
            <a:r>
              <a:rPr lang="en-US" sz="1600" b="0" i="0" dirty="0" err="1">
                <a:solidFill>
                  <a:srgbClr val="292929"/>
                </a:solidFill>
                <a:effectLst/>
                <a:latin typeface="Menlo"/>
              </a:rPr>
              <a:t>my_cte</a:t>
            </a:r>
            <a:endParaRPr lang="en-US" sz="1600" dirty="0"/>
          </a:p>
          <a:p>
            <a:endParaRPr lang="en-US" sz="1600" dirty="0"/>
          </a:p>
        </p:txBody>
      </p:sp>
    </p:spTree>
    <p:extLst>
      <p:ext uri="{BB962C8B-B14F-4D97-AF65-F5344CB8AC3E}">
        <p14:creationId xmlns:p14="http://schemas.microsoft.com/office/powerpoint/2010/main" val="11091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Common Table Expression (CTE)</a:t>
            </a:r>
            <a:endParaRPr lang="en-IN" dirty="0"/>
          </a:p>
        </p:txBody>
      </p:sp>
      <p:sp>
        <p:nvSpPr>
          <p:cNvPr id="5" name="Rectangle 4">
            <a:extLst>
              <a:ext uri="{FF2B5EF4-FFF2-40B4-BE49-F238E27FC236}">
                <a16:creationId xmlns:a16="http://schemas.microsoft.com/office/drawing/2014/main" id="{03E48183-FB0A-0195-6EB1-CB2314826D23}"/>
              </a:ext>
            </a:extLst>
          </p:cNvPr>
          <p:cNvSpPr/>
          <p:nvPr/>
        </p:nvSpPr>
        <p:spPr>
          <a:xfrm>
            <a:off x="549056" y="1003723"/>
            <a:ext cx="5191988" cy="55092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IN" sz="1600" dirty="0">
                <a:solidFill>
                  <a:srgbClr val="0000CD"/>
                </a:solidFill>
              </a:rPr>
              <a:t>SELECT</a:t>
            </a:r>
            <a:r>
              <a:rPr lang="en-IN" sz="1600" b="0" i="0" dirty="0">
                <a:solidFill>
                  <a:srgbClr val="000000"/>
                </a:solidFill>
                <a:effectLst/>
              </a:rPr>
              <a:t> customers.id,</a:t>
            </a:r>
            <a:br>
              <a:rPr lang="en-IN" sz="1600" dirty="0">
                <a:solidFill>
                  <a:srgbClr val="000000"/>
                </a:solidFill>
              </a:rPr>
            </a:br>
            <a:r>
              <a:rPr lang="en-IN" sz="1600" b="0" i="0" dirty="0">
                <a:solidFill>
                  <a:srgbClr val="000000"/>
                </a:solidFill>
                <a:effectLst/>
              </a:rPr>
              <a:t>       customers.name,</a:t>
            </a:r>
            <a:br>
              <a:rPr lang="en-IN" sz="1600" dirty="0">
                <a:solidFill>
                  <a:srgbClr val="000000"/>
                </a:solidFill>
              </a:rPr>
            </a:br>
            <a:r>
              <a:rPr lang="en-IN" sz="1600" b="0" i="0" dirty="0">
                <a:solidFill>
                  <a:srgbClr val="000000"/>
                </a:solidFill>
                <a:effectLst/>
              </a:rPr>
              <a:t>       </a:t>
            </a:r>
            <a:r>
              <a:rPr lang="en-IN" sz="1600" b="0" i="0" dirty="0" err="1">
                <a:solidFill>
                  <a:srgbClr val="000000"/>
                </a:solidFill>
                <a:effectLst/>
              </a:rPr>
              <a:t>customers.age</a:t>
            </a:r>
            <a:r>
              <a:rPr lang="en-IN" sz="1600" b="0" i="0" dirty="0">
                <a:solidFill>
                  <a:srgbClr val="000000"/>
                </a:solidFill>
                <a:effectLst/>
              </a:rPr>
              <a:t>,</a:t>
            </a:r>
            <a:br>
              <a:rPr lang="en-IN" sz="1600" dirty="0">
                <a:solidFill>
                  <a:srgbClr val="000000"/>
                </a:solidFill>
              </a:rPr>
            </a:br>
            <a:r>
              <a:rPr lang="en-IN" sz="1600" b="0" i="0" dirty="0">
                <a:solidFill>
                  <a:srgbClr val="000000"/>
                </a:solidFill>
                <a:effectLst/>
              </a:rPr>
              <a:t>       </a:t>
            </a:r>
            <a:r>
              <a:rPr lang="en-IN" sz="1600" b="0" i="0" dirty="0" err="1">
                <a:solidFill>
                  <a:srgbClr val="000000"/>
                </a:solidFill>
                <a:effectLst/>
              </a:rPr>
              <a:t>customers.gender</a:t>
            </a:r>
            <a:r>
              <a:rPr lang="en-IN" sz="1600" b="0" i="0" dirty="0">
                <a:solidFill>
                  <a:srgbClr val="000000"/>
                </a:solidFill>
                <a:effectLst/>
              </a:rPr>
              <a:t>,</a:t>
            </a:r>
            <a:br>
              <a:rPr lang="en-IN" sz="1600" dirty="0">
                <a:solidFill>
                  <a:srgbClr val="000000"/>
                </a:solidFill>
              </a:rPr>
            </a:br>
            <a:r>
              <a:rPr lang="en-IN" sz="1600" b="0" i="0" dirty="0">
                <a:solidFill>
                  <a:srgbClr val="000000"/>
                </a:solidFill>
                <a:effectLst/>
              </a:rPr>
              <a:t>       </a:t>
            </a:r>
            <a:r>
              <a:rPr lang="en-IN" sz="1600" b="0" i="0" dirty="0" err="1">
                <a:solidFill>
                  <a:srgbClr val="000000"/>
                </a:solidFill>
                <a:effectLst/>
              </a:rPr>
              <a:t>customers.salary</a:t>
            </a:r>
            <a:r>
              <a:rPr lang="en-IN" sz="1600" b="0" i="0" dirty="0">
                <a:solidFill>
                  <a:srgbClr val="000000"/>
                </a:solidFill>
                <a:effectLst/>
              </a:rPr>
              <a:t>,</a:t>
            </a:r>
            <a:br>
              <a:rPr lang="en-IN" sz="1600" dirty="0">
                <a:solidFill>
                  <a:srgbClr val="000000"/>
                </a:solidFill>
              </a:rPr>
            </a:br>
            <a:r>
              <a:rPr lang="en-IN" sz="1600" b="0" i="0" dirty="0">
                <a:solidFill>
                  <a:srgbClr val="000000"/>
                </a:solidFill>
                <a:effectLst/>
              </a:rPr>
              <a:t>       </a:t>
            </a:r>
            <a:r>
              <a:rPr lang="en-IN" sz="1600" b="0" i="0" dirty="0" err="1">
                <a:solidFill>
                  <a:srgbClr val="000000"/>
                </a:solidFill>
                <a:effectLst/>
              </a:rPr>
              <a:t>persona_salary.avg_salary</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persona_avg_salary</a:t>
            </a:r>
            <a:r>
              <a:rPr lang="en-IN" sz="1600" b="0" i="0" dirty="0">
                <a:solidFill>
                  <a:srgbClr val="000000"/>
                </a:solidFill>
                <a:effectLst/>
              </a:rPr>
              <a:t>,</a:t>
            </a:r>
            <a:br>
              <a:rPr lang="en-IN" sz="1600" dirty="0">
                <a:solidFill>
                  <a:srgbClr val="000000"/>
                </a:solidFill>
              </a:rPr>
            </a:br>
            <a:r>
              <a:rPr lang="en-IN" sz="1600" b="0" i="0" dirty="0">
                <a:solidFill>
                  <a:srgbClr val="000000"/>
                </a:solidFill>
                <a:effectLst/>
              </a:rPr>
              <a:t>       </a:t>
            </a:r>
            <a:r>
              <a:rPr lang="en-IN" sz="1600" b="0" i="0" dirty="0" err="1">
                <a:solidFill>
                  <a:srgbClr val="000000"/>
                </a:solidFill>
                <a:effectLst/>
              </a:rPr>
              <a:t>first_purchase.date</a:t>
            </a:r>
            <a:br>
              <a:rPr lang="en-IN" sz="1600" dirty="0">
                <a:solidFill>
                  <a:srgbClr val="000000"/>
                </a:solidFill>
              </a:rPr>
            </a:br>
            <a:r>
              <a:rPr lang="en-IN" sz="1600" dirty="0">
                <a:solidFill>
                  <a:srgbClr val="0000CD"/>
                </a:solidFill>
              </a:rPr>
              <a:t>FROM</a:t>
            </a:r>
            <a:r>
              <a:rPr lang="en-IN" sz="1600" b="0" i="0" dirty="0">
                <a:solidFill>
                  <a:srgbClr val="000000"/>
                </a:solidFill>
                <a:effectLst/>
              </a:rPr>
              <a:t>   </a:t>
            </a:r>
            <a:r>
              <a:rPr lang="en-IN" sz="1600" b="0" i="0" dirty="0" err="1">
                <a:solidFill>
                  <a:srgbClr val="000000"/>
                </a:solidFill>
                <a:effectLst/>
              </a:rPr>
              <a:t>company.customers</a:t>
            </a:r>
            <a:br>
              <a:rPr lang="en-IN" sz="1600" dirty="0">
                <a:solidFill>
                  <a:srgbClr val="000000"/>
                </a:solidFill>
              </a:rPr>
            </a:br>
            <a:r>
              <a:rPr lang="en-IN" sz="1600" b="0" i="0" dirty="0">
                <a:solidFill>
                  <a:srgbClr val="000000"/>
                </a:solidFill>
                <a:effectLst/>
              </a:rPr>
              <a:t>       </a:t>
            </a:r>
            <a:r>
              <a:rPr lang="en-IN" sz="1600" dirty="0">
                <a:solidFill>
                  <a:srgbClr val="0000CD"/>
                </a:solidFill>
              </a:rPr>
              <a:t>JOIN</a:t>
            </a:r>
            <a:r>
              <a:rPr lang="en-IN" sz="1600" b="0" i="0" dirty="0">
                <a:solidFill>
                  <a:srgbClr val="000000"/>
                </a:solidFill>
                <a:effectLst/>
              </a:rPr>
              <a:t> (</a:t>
            </a:r>
            <a:r>
              <a:rPr lang="en-IN" sz="1600" dirty="0">
                <a:solidFill>
                  <a:srgbClr val="0000CD"/>
                </a:solidFill>
              </a:rPr>
              <a:t>SELE`CT</a:t>
            </a:r>
            <a:r>
              <a:rPr lang="en-IN" sz="1600" b="0" i="0" dirty="0">
                <a:solidFill>
                  <a:srgbClr val="000000"/>
                </a:solidFill>
                <a:effectLst/>
              </a:rPr>
              <a:t> </a:t>
            </a:r>
            <a:r>
              <a:rPr lang="en-IN" sz="1600" b="0" i="0" dirty="0" err="1">
                <a:solidFill>
                  <a:srgbClr val="000000"/>
                </a:solidFill>
                <a:effectLst/>
              </a:rPr>
              <a:t>customer_id</a:t>
            </a:r>
            <a:r>
              <a:rPr lang="en-IN" sz="1600" b="0" i="0" dirty="0">
                <a:solidFill>
                  <a:srgbClr val="000000"/>
                </a:solidFill>
                <a:effectLst/>
              </a:rPr>
              <a:t>,</a:t>
            </a:r>
            <a:br>
              <a:rPr lang="en-IN" sz="1600" dirty="0">
                <a:solidFill>
                  <a:srgbClr val="000000"/>
                </a:solidFill>
              </a:rPr>
            </a:br>
            <a:r>
              <a:rPr lang="en-IN" sz="1600" b="0" i="0" dirty="0">
                <a:solidFill>
                  <a:srgbClr val="000000"/>
                </a:solidFill>
                <a:effectLst/>
              </a:rPr>
              <a:t>                    </a:t>
            </a:r>
            <a:r>
              <a:rPr lang="en-IN" sz="1600" dirty="0">
                <a:solidFill>
                  <a:srgbClr val="0000CD"/>
                </a:solidFill>
              </a:rPr>
              <a:t>MIN</a:t>
            </a:r>
            <a:r>
              <a:rPr lang="en-IN" sz="1600" b="0" i="0" dirty="0">
                <a:solidFill>
                  <a:srgbClr val="000000"/>
                </a:solidFill>
                <a:effectLst/>
              </a:rPr>
              <a:t>(date) </a:t>
            </a:r>
            <a:r>
              <a:rPr lang="en-IN" sz="1600" dirty="0">
                <a:solidFill>
                  <a:srgbClr val="0000CD"/>
                </a:solidFill>
              </a:rPr>
              <a:t>AS</a:t>
            </a:r>
            <a:r>
              <a:rPr lang="en-IN" sz="1600" b="0" i="0" dirty="0">
                <a:solidFill>
                  <a:srgbClr val="000000"/>
                </a:solidFill>
                <a:effectLst/>
              </a:rPr>
              <a:t> date</a:t>
            </a:r>
            <a:br>
              <a:rPr lang="en-IN" sz="1600" dirty="0">
                <a:solidFill>
                  <a:srgbClr val="000000"/>
                </a:solidFill>
              </a:rPr>
            </a:br>
            <a:r>
              <a:rPr lang="en-IN" sz="1600" b="0" i="0" dirty="0">
                <a:solidFill>
                  <a:srgbClr val="000000"/>
                </a:solidFill>
                <a:effectLst/>
              </a:rPr>
              <a:t>             </a:t>
            </a:r>
            <a:r>
              <a:rPr lang="en-IN" sz="1600" dirty="0">
                <a:solidFill>
                  <a:srgbClr val="0000CD"/>
                </a:solidFill>
              </a:rPr>
              <a:t>FROM</a:t>
            </a:r>
            <a:r>
              <a:rPr lang="en-IN" sz="1600" b="0" i="0" dirty="0">
                <a:solidFill>
                  <a:srgbClr val="000000"/>
                </a:solidFill>
                <a:effectLst/>
              </a:rPr>
              <a:t>   </a:t>
            </a:r>
            <a:r>
              <a:rPr lang="en-IN" sz="1600" b="0" i="0" dirty="0" err="1">
                <a:solidFill>
                  <a:srgbClr val="000000"/>
                </a:solidFill>
                <a:effectLst/>
              </a:rPr>
              <a:t>company.purchases</a:t>
            </a:r>
            <a:br>
              <a:rPr lang="en-IN" sz="1600" dirty="0">
                <a:solidFill>
                  <a:srgbClr val="000000"/>
                </a:solidFill>
              </a:rPr>
            </a:br>
            <a:r>
              <a:rPr lang="en-IN" sz="1600" b="0" i="0" dirty="0">
                <a:solidFill>
                  <a:srgbClr val="000000"/>
                </a:solidFill>
                <a:effectLst/>
              </a:rPr>
              <a:t>             </a:t>
            </a:r>
            <a:r>
              <a:rPr lang="en-IN" sz="1600" dirty="0">
                <a:solidFill>
                  <a:srgbClr val="0000CD"/>
                </a:solidFill>
              </a:rPr>
              <a:t>GROUP</a:t>
            </a:r>
            <a:r>
              <a:rPr lang="en-IN" sz="1600" b="0" i="0" dirty="0">
                <a:solidFill>
                  <a:srgbClr val="000000"/>
                </a:solidFill>
                <a:effectLst/>
              </a:rPr>
              <a:t>  </a:t>
            </a:r>
            <a:r>
              <a:rPr lang="en-IN" sz="1600" dirty="0">
                <a:solidFill>
                  <a:srgbClr val="0000CD"/>
                </a:solidFill>
              </a:rPr>
              <a:t>BY</a:t>
            </a:r>
            <a:r>
              <a:rPr lang="en-IN" sz="1600" b="0" i="0" dirty="0">
                <a:solidFill>
                  <a:srgbClr val="000000"/>
                </a:solidFill>
                <a:effectLst/>
              </a:rPr>
              <a:t> </a:t>
            </a:r>
            <a:r>
              <a:rPr lang="en-IN" sz="1600" b="0" i="0" dirty="0" err="1">
                <a:solidFill>
                  <a:srgbClr val="000000"/>
                </a:solidFill>
                <a:effectLst/>
              </a:rPr>
              <a:t>customer_id</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first_purchase</a:t>
            </a:r>
            <a:br>
              <a:rPr lang="en-IN" sz="1600" dirty="0">
                <a:solidFill>
                  <a:srgbClr val="000000"/>
                </a:solidFill>
              </a:rPr>
            </a:br>
            <a:r>
              <a:rPr lang="en-IN" sz="1600" b="0" i="0" dirty="0">
                <a:solidFill>
                  <a:srgbClr val="000000"/>
                </a:solidFill>
                <a:effectLst/>
              </a:rPr>
              <a:t>         </a:t>
            </a:r>
            <a:r>
              <a:rPr lang="en-IN" sz="1600" dirty="0">
                <a:solidFill>
                  <a:srgbClr val="0000CD"/>
                </a:solidFill>
              </a:rPr>
              <a:t>ON</a:t>
            </a:r>
            <a:r>
              <a:rPr lang="en-IN" sz="1600" b="0" i="0" dirty="0">
                <a:solidFill>
                  <a:srgbClr val="000000"/>
                </a:solidFill>
                <a:effectLst/>
              </a:rPr>
              <a:t> </a:t>
            </a:r>
            <a:r>
              <a:rPr lang="en-IN" sz="1600" b="0" i="0" dirty="0" err="1">
                <a:solidFill>
                  <a:srgbClr val="000000"/>
                </a:solidFill>
                <a:effectLst/>
              </a:rPr>
              <a:t>first_purchase.customer_id</a:t>
            </a:r>
            <a:r>
              <a:rPr lang="en-IN" sz="1600" b="0" i="0" dirty="0">
                <a:solidFill>
                  <a:srgbClr val="000000"/>
                </a:solidFill>
                <a:effectLst/>
              </a:rPr>
              <a:t> = customers.id</a:t>
            </a:r>
            <a:br>
              <a:rPr lang="en-IN" sz="1600" dirty="0">
                <a:solidFill>
                  <a:srgbClr val="000000"/>
                </a:solidFill>
              </a:rPr>
            </a:br>
            <a:r>
              <a:rPr lang="en-IN" sz="1600" b="0" i="0" dirty="0">
                <a:solidFill>
                  <a:srgbClr val="000000"/>
                </a:solidFill>
                <a:effectLst/>
              </a:rPr>
              <a:t>       </a:t>
            </a:r>
            <a:r>
              <a:rPr lang="en-IN" sz="1600" dirty="0">
                <a:solidFill>
                  <a:srgbClr val="0000CD"/>
                </a:solidFill>
              </a:rPr>
              <a:t>JOIN</a:t>
            </a:r>
            <a:r>
              <a:rPr lang="en-IN" sz="1600" b="0" i="0" dirty="0">
                <a:solidFill>
                  <a:srgbClr val="000000"/>
                </a:solidFill>
                <a:effectLst/>
              </a:rPr>
              <a:t> (</a:t>
            </a:r>
            <a:r>
              <a:rPr lang="en-IN" sz="1600" dirty="0">
                <a:solidFill>
                  <a:srgbClr val="0000CD"/>
                </a:solidFill>
              </a:rPr>
              <a:t>SELECT</a:t>
            </a:r>
            <a:r>
              <a:rPr lang="en-IN" sz="1600" b="0" i="0" dirty="0">
                <a:solidFill>
                  <a:srgbClr val="000000"/>
                </a:solidFill>
                <a:effectLst/>
              </a:rPr>
              <a:t> age,</a:t>
            </a:r>
            <a:br>
              <a:rPr lang="en-IN" sz="1600" dirty="0">
                <a:solidFill>
                  <a:srgbClr val="000000"/>
                </a:solidFill>
              </a:rPr>
            </a:br>
            <a:r>
              <a:rPr lang="en-IN" sz="1600" b="0" i="0" dirty="0">
                <a:solidFill>
                  <a:srgbClr val="000000"/>
                </a:solidFill>
                <a:effectLst/>
              </a:rPr>
              <a:t>                    gender,</a:t>
            </a:r>
            <a:br>
              <a:rPr lang="en-IN" sz="1600" dirty="0">
                <a:solidFill>
                  <a:srgbClr val="000000"/>
                </a:solidFill>
              </a:rPr>
            </a:br>
            <a:r>
              <a:rPr lang="en-IN" sz="1600" b="0" i="0" dirty="0">
                <a:solidFill>
                  <a:srgbClr val="000000"/>
                </a:solidFill>
                <a:effectLst/>
              </a:rPr>
              <a:t>                    </a:t>
            </a:r>
            <a:r>
              <a:rPr lang="en-IN" sz="1600" dirty="0">
                <a:solidFill>
                  <a:srgbClr val="0000CD"/>
                </a:solidFill>
              </a:rPr>
              <a:t>AVG</a:t>
            </a:r>
            <a:r>
              <a:rPr lang="en-IN" sz="1600" b="0" i="0" dirty="0">
                <a:solidFill>
                  <a:srgbClr val="000000"/>
                </a:solidFill>
                <a:effectLst/>
              </a:rPr>
              <a:t>(salary)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avg_salary</a:t>
            </a:r>
            <a:br>
              <a:rPr lang="en-IN" sz="1600" dirty="0">
                <a:solidFill>
                  <a:srgbClr val="000000"/>
                </a:solidFill>
              </a:rPr>
            </a:br>
            <a:r>
              <a:rPr lang="en-IN" sz="1600" b="0" i="0" dirty="0">
                <a:solidFill>
                  <a:srgbClr val="000000"/>
                </a:solidFill>
                <a:effectLst/>
              </a:rPr>
              <a:t>             </a:t>
            </a:r>
            <a:r>
              <a:rPr lang="en-IN" sz="1600" dirty="0">
                <a:solidFill>
                  <a:srgbClr val="0000CD"/>
                </a:solidFill>
              </a:rPr>
              <a:t>FROM</a:t>
            </a:r>
            <a:r>
              <a:rPr lang="en-IN" sz="1600" b="0" i="0" dirty="0">
                <a:solidFill>
                  <a:srgbClr val="000000"/>
                </a:solidFill>
                <a:effectLst/>
              </a:rPr>
              <a:t>   </a:t>
            </a:r>
            <a:r>
              <a:rPr lang="en-IN" sz="1600" b="0" i="0" dirty="0" err="1">
                <a:solidFill>
                  <a:srgbClr val="000000"/>
                </a:solidFill>
                <a:effectLst/>
              </a:rPr>
              <a:t>company.customers</a:t>
            </a:r>
            <a:br>
              <a:rPr lang="en-IN" sz="1600" dirty="0">
                <a:solidFill>
                  <a:srgbClr val="000000"/>
                </a:solidFill>
              </a:rPr>
            </a:br>
            <a:r>
              <a:rPr lang="en-IN" sz="1600" b="0" i="0" dirty="0">
                <a:solidFill>
                  <a:srgbClr val="000000"/>
                </a:solidFill>
                <a:effectLst/>
              </a:rPr>
              <a:t>             </a:t>
            </a:r>
            <a:r>
              <a:rPr lang="en-IN" sz="1600" dirty="0">
                <a:solidFill>
                  <a:srgbClr val="0000CD"/>
                </a:solidFill>
              </a:rPr>
              <a:t>GROUP</a:t>
            </a:r>
            <a:r>
              <a:rPr lang="en-IN" sz="1600" b="0" i="0" dirty="0">
                <a:solidFill>
                  <a:srgbClr val="000000"/>
                </a:solidFill>
                <a:effectLst/>
              </a:rPr>
              <a:t>  </a:t>
            </a:r>
            <a:r>
              <a:rPr lang="en-IN" sz="1600" dirty="0">
                <a:solidFill>
                  <a:srgbClr val="0000CD"/>
                </a:solidFill>
              </a:rPr>
              <a:t>BY</a:t>
            </a:r>
            <a:r>
              <a:rPr lang="en-IN" sz="1600" b="0" i="0" dirty="0">
                <a:solidFill>
                  <a:srgbClr val="000000"/>
                </a:solidFill>
                <a:effectLst/>
              </a:rPr>
              <a:t> age,</a:t>
            </a:r>
            <a:br>
              <a:rPr lang="en-IN" sz="1600" dirty="0">
                <a:solidFill>
                  <a:srgbClr val="000000"/>
                </a:solidFill>
              </a:rPr>
            </a:br>
            <a:r>
              <a:rPr lang="en-IN" sz="1600" b="0" i="0" dirty="0">
                <a:solidFill>
                  <a:srgbClr val="000000"/>
                </a:solidFill>
                <a:effectLst/>
              </a:rPr>
              <a:t>                       gender)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persona_salary</a:t>
            </a:r>
            <a:br>
              <a:rPr lang="en-IN" sz="1600" dirty="0">
                <a:solidFill>
                  <a:srgbClr val="000000"/>
                </a:solidFill>
              </a:rPr>
            </a:br>
            <a:r>
              <a:rPr lang="en-IN" sz="1600" b="0" i="0" dirty="0">
                <a:solidFill>
                  <a:srgbClr val="000000"/>
                </a:solidFill>
                <a:effectLst/>
              </a:rPr>
              <a:t>         </a:t>
            </a:r>
            <a:r>
              <a:rPr lang="en-IN" sz="1600" dirty="0">
                <a:solidFill>
                  <a:srgbClr val="0000CD"/>
                </a:solidFill>
              </a:rPr>
              <a:t>ON</a:t>
            </a:r>
            <a:r>
              <a:rPr lang="en-IN" sz="1600" b="0" i="0" dirty="0">
                <a:solidFill>
                  <a:srgbClr val="000000"/>
                </a:solidFill>
                <a:effectLst/>
              </a:rPr>
              <a:t> </a:t>
            </a:r>
            <a:r>
              <a:rPr lang="en-IN" sz="1600" b="0" i="0" dirty="0" err="1">
                <a:solidFill>
                  <a:srgbClr val="000000"/>
                </a:solidFill>
                <a:effectLst/>
              </a:rPr>
              <a:t>persona_salary.age</a:t>
            </a:r>
            <a:r>
              <a:rPr lang="en-IN" sz="1600" b="0" i="0" dirty="0">
                <a:solidFill>
                  <a:srgbClr val="000000"/>
                </a:solidFill>
                <a:effectLst/>
              </a:rPr>
              <a:t> = </a:t>
            </a:r>
            <a:r>
              <a:rPr lang="en-IN" sz="1600" b="0" i="0" dirty="0" err="1">
                <a:solidFill>
                  <a:srgbClr val="000000"/>
                </a:solidFill>
                <a:effectLst/>
              </a:rPr>
              <a:t>customers.age</a:t>
            </a:r>
            <a:br>
              <a:rPr lang="en-IN" sz="1600" dirty="0">
                <a:solidFill>
                  <a:srgbClr val="000000"/>
                </a:solidFill>
              </a:rPr>
            </a:br>
            <a:r>
              <a:rPr lang="en-IN" sz="1600" b="0" i="0" dirty="0">
                <a:solidFill>
                  <a:srgbClr val="000000"/>
                </a:solidFill>
                <a:effectLst/>
              </a:rPr>
              <a:t>            </a:t>
            </a:r>
            <a:r>
              <a:rPr lang="en-IN" sz="1600" dirty="0">
                <a:solidFill>
                  <a:srgbClr val="0000CD"/>
                </a:solidFill>
              </a:rPr>
              <a:t>AND</a:t>
            </a:r>
            <a:r>
              <a:rPr lang="en-IN" sz="1600" b="0" i="0" dirty="0">
                <a:solidFill>
                  <a:srgbClr val="000000"/>
                </a:solidFill>
                <a:effectLst/>
              </a:rPr>
              <a:t> </a:t>
            </a:r>
            <a:r>
              <a:rPr lang="en-IN" sz="1600" b="0" i="0" dirty="0" err="1">
                <a:solidFill>
                  <a:srgbClr val="000000"/>
                </a:solidFill>
                <a:effectLst/>
              </a:rPr>
              <a:t>persona_salary.gender</a:t>
            </a:r>
            <a:r>
              <a:rPr lang="en-IN" sz="1600" b="0" i="0" dirty="0">
                <a:solidFill>
                  <a:srgbClr val="000000"/>
                </a:solidFill>
                <a:effectLst/>
              </a:rPr>
              <a:t> = </a:t>
            </a:r>
            <a:r>
              <a:rPr lang="en-IN" sz="1600" b="0" i="0" dirty="0" err="1">
                <a:solidFill>
                  <a:srgbClr val="000000"/>
                </a:solidFill>
                <a:effectLst/>
              </a:rPr>
              <a:t>customers.gender</a:t>
            </a:r>
            <a:br>
              <a:rPr lang="en-IN" sz="1600" dirty="0">
                <a:solidFill>
                  <a:srgbClr val="000000"/>
                </a:solidFill>
              </a:rPr>
            </a:br>
            <a:r>
              <a:rPr lang="en-IN" sz="1600" dirty="0">
                <a:solidFill>
                  <a:srgbClr val="0000CD"/>
                </a:solidFill>
              </a:rPr>
              <a:t>WHERE</a:t>
            </a:r>
            <a:r>
              <a:rPr lang="en-IN" sz="1600" b="0" i="0" dirty="0">
                <a:solidFill>
                  <a:srgbClr val="000000"/>
                </a:solidFill>
                <a:effectLst/>
              </a:rPr>
              <a:t>  </a:t>
            </a:r>
            <a:r>
              <a:rPr lang="en-IN" sz="1600" b="0" i="0" dirty="0" err="1">
                <a:solidFill>
                  <a:srgbClr val="000000"/>
                </a:solidFill>
                <a:effectLst/>
              </a:rPr>
              <a:t>customers.age</a:t>
            </a:r>
            <a:r>
              <a:rPr lang="en-IN" sz="1600" b="0" i="0" dirty="0">
                <a:solidFill>
                  <a:srgbClr val="000000"/>
                </a:solidFill>
                <a:effectLst/>
              </a:rPr>
              <a:t> &lt;= 30 </a:t>
            </a:r>
            <a:endParaRPr lang="en-US" sz="1600" dirty="0">
              <a:solidFill>
                <a:srgbClr val="000000"/>
              </a:solidFill>
            </a:endParaRPr>
          </a:p>
        </p:txBody>
      </p:sp>
      <p:sp>
        <p:nvSpPr>
          <p:cNvPr id="6" name="Rectangle 5">
            <a:extLst>
              <a:ext uri="{FF2B5EF4-FFF2-40B4-BE49-F238E27FC236}">
                <a16:creationId xmlns:a16="http://schemas.microsoft.com/office/drawing/2014/main" id="{289B724A-EBB3-4336-FEF5-96EEC659B550}"/>
              </a:ext>
            </a:extLst>
          </p:cNvPr>
          <p:cNvSpPr/>
          <p:nvPr/>
        </p:nvSpPr>
        <p:spPr>
          <a:xfrm>
            <a:off x="6096000" y="1003723"/>
            <a:ext cx="5191988" cy="55092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IN" sz="1600" dirty="0">
                <a:solidFill>
                  <a:srgbClr val="0000CD"/>
                </a:solidFill>
              </a:rPr>
              <a:t>WITH</a:t>
            </a:r>
            <a:r>
              <a:rPr lang="en-IN" sz="1600" b="0" i="0" dirty="0">
                <a:solidFill>
                  <a:srgbClr val="000000"/>
                </a:solidFill>
                <a:effectLst/>
              </a:rPr>
              <a:t> </a:t>
            </a:r>
            <a:r>
              <a:rPr lang="en-IN" sz="1600" b="0" i="0" dirty="0" err="1">
                <a:effectLst/>
              </a:rPr>
              <a:t>first_purchase</a:t>
            </a:r>
            <a:r>
              <a:rPr lang="en-IN" sz="1600" b="0" i="0" dirty="0">
                <a:effectLst/>
              </a:rPr>
              <a:t> </a:t>
            </a:r>
            <a:r>
              <a:rPr lang="en-IN" sz="1600" dirty="0">
                <a:solidFill>
                  <a:srgbClr val="0000CD"/>
                </a:solidFill>
              </a:rPr>
              <a:t>AS</a:t>
            </a:r>
            <a:r>
              <a:rPr lang="en-IN" sz="1600" b="0" i="0" dirty="0">
                <a:solidFill>
                  <a:srgbClr val="000000"/>
                </a:solidFill>
                <a:effectLst/>
              </a:rPr>
              <a:t> </a:t>
            </a:r>
          </a:p>
          <a:p>
            <a:r>
              <a:rPr lang="en-IN" sz="1600" b="0" i="0" dirty="0">
                <a:solidFill>
                  <a:srgbClr val="000000"/>
                </a:solidFill>
                <a:effectLst/>
              </a:rPr>
              <a:t>        </a:t>
            </a:r>
            <a:r>
              <a:rPr lang="en-IN" sz="1600" b="0" i="0" dirty="0">
                <a:effectLst/>
              </a:rPr>
              <a:t>(</a:t>
            </a:r>
            <a:r>
              <a:rPr lang="en-IN" sz="1600" dirty="0">
                <a:solidFill>
                  <a:srgbClr val="0000CD"/>
                </a:solidFill>
              </a:rPr>
              <a:t>SELECT</a:t>
            </a:r>
            <a:r>
              <a:rPr lang="en-IN" sz="1600" b="0" i="0" dirty="0">
                <a:solidFill>
                  <a:srgbClr val="000000"/>
                </a:solidFill>
                <a:effectLst/>
              </a:rPr>
              <a:t> </a:t>
            </a:r>
            <a:r>
              <a:rPr lang="en-IN" sz="1600" b="0" i="0" dirty="0" err="1">
                <a:effectLst/>
              </a:rPr>
              <a:t>customer_id</a:t>
            </a:r>
            <a:r>
              <a:rPr lang="en-IN" sz="1600" b="0" i="0" dirty="0">
                <a:effectLst/>
              </a:rPr>
              <a:t>,</a:t>
            </a:r>
            <a:br>
              <a:rPr lang="en-IN" sz="1600" dirty="0"/>
            </a:br>
            <a:r>
              <a:rPr lang="en-IN" sz="1600" b="0" i="0" dirty="0">
                <a:solidFill>
                  <a:srgbClr val="000000"/>
                </a:solidFill>
                <a:effectLst/>
              </a:rPr>
              <a:t>                </a:t>
            </a:r>
            <a:r>
              <a:rPr lang="en-IN" sz="1600" dirty="0">
                <a:solidFill>
                  <a:srgbClr val="0000CD"/>
                </a:solidFill>
              </a:rPr>
              <a:t>MIN</a:t>
            </a:r>
            <a:r>
              <a:rPr lang="en-IN" sz="1600" b="0" i="0" dirty="0">
                <a:effectLst/>
              </a:rPr>
              <a:t>(date)</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a:effectLst/>
              </a:rPr>
              <a:t>date</a:t>
            </a:r>
            <a:br>
              <a:rPr lang="en-IN" sz="1600" dirty="0"/>
            </a:br>
            <a:r>
              <a:rPr lang="en-IN" sz="1600" b="0" i="0" dirty="0">
                <a:solidFill>
                  <a:srgbClr val="000000"/>
                </a:solidFill>
                <a:effectLst/>
              </a:rPr>
              <a:t>         </a:t>
            </a:r>
            <a:r>
              <a:rPr lang="en-IN" sz="1600" dirty="0">
                <a:solidFill>
                  <a:srgbClr val="0000CD"/>
                </a:solidFill>
              </a:rPr>
              <a:t>FROM</a:t>
            </a:r>
            <a:r>
              <a:rPr lang="en-IN" sz="1600" b="0" i="0" dirty="0">
                <a:solidFill>
                  <a:srgbClr val="000000"/>
                </a:solidFill>
                <a:effectLst/>
              </a:rPr>
              <a:t>   </a:t>
            </a:r>
            <a:r>
              <a:rPr lang="en-IN" sz="1600" b="0" i="0" dirty="0" err="1">
                <a:effectLst/>
              </a:rPr>
              <a:t>company.purchases</a:t>
            </a:r>
            <a:br>
              <a:rPr lang="en-IN" sz="1600" dirty="0"/>
            </a:br>
            <a:r>
              <a:rPr lang="en-IN" sz="1600" b="0" i="0" dirty="0">
                <a:solidFill>
                  <a:srgbClr val="000000"/>
                </a:solidFill>
                <a:effectLst/>
              </a:rPr>
              <a:t>         </a:t>
            </a:r>
            <a:r>
              <a:rPr lang="en-IN" sz="1600" dirty="0">
                <a:solidFill>
                  <a:srgbClr val="0000CD"/>
                </a:solidFill>
              </a:rPr>
              <a:t>GROUP</a:t>
            </a:r>
            <a:r>
              <a:rPr lang="en-IN" sz="1600" b="0" i="0" dirty="0">
                <a:solidFill>
                  <a:srgbClr val="000000"/>
                </a:solidFill>
                <a:effectLst/>
              </a:rPr>
              <a:t>  </a:t>
            </a:r>
            <a:r>
              <a:rPr lang="en-IN" sz="1600" dirty="0">
                <a:solidFill>
                  <a:srgbClr val="0000CD"/>
                </a:solidFill>
              </a:rPr>
              <a:t>BY</a:t>
            </a:r>
            <a:r>
              <a:rPr lang="en-IN" sz="1600" b="0" i="0" dirty="0">
                <a:solidFill>
                  <a:srgbClr val="000000"/>
                </a:solidFill>
                <a:effectLst/>
              </a:rPr>
              <a:t> </a:t>
            </a:r>
            <a:r>
              <a:rPr lang="en-IN" sz="1600" b="0" i="0" dirty="0" err="1">
                <a:effectLst/>
              </a:rPr>
              <a:t>customer_id</a:t>
            </a:r>
            <a:r>
              <a:rPr lang="en-IN" sz="1600" b="0" i="0" dirty="0">
                <a:effectLst/>
              </a:rPr>
              <a:t>),</a:t>
            </a:r>
          </a:p>
          <a:p>
            <a:r>
              <a:rPr lang="en-IN" sz="1600" b="0" i="0" dirty="0" err="1">
                <a:effectLst/>
              </a:rPr>
              <a:t>persona_salary</a:t>
            </a:r>
            <a:r>
              <a:rPr lang="en-IN" sz="1600" b="0" i="0" dirty="0">
                <a:effectLst/>
              </a:rPr>
              <a:t> </a:t>
            </a:r>
            <a:r>
              <a:rPr lang="en-IN" sz="1600" dirty="0">
                <a:solidFill>
                  <a:srgbClr val="0000CD"/>
                </a:solidFill>
              </a:rPr>
              <a:t>AS</a:t>
            </a:r>
            <a:r>
              <a:rPr lang="en-IN" sz="1600" b="0" i="0" dirty="0">
                <a:solidFill>
                  <a:srgbClr val="000000"/>
                </a:solidFill>
                <a:effectLst/>
              </a:rPr>
              <a:t> </a:t>
            </a:r>
          </a:p>
          <a:p>
            <a:r>
              <a:rPr lang="en-IN" sz="1600" dirty="0">
                <a:solidFill>
                  <a:srgbClr val="000000"/>
                </a:solidFill>
              </a:rPr>
              <a:t>        </a:t>
            </a:r>
            <a:r>
              <a:rPr lang="en-IN" sz="1600" b="0" i="0" dirty="0">
                <a:effectLst/>
              </a:rPr>
              <a:t>(</a:t>
            </a:r>
            <a:r>
              <a:rPr lang="en-IN" sz="1600" dirty="0">
                <a:solidFill>
                  <a:srgbClr val="0000CD"/>
                </a:solidFill>
              </a:rPr>
              <a:t>SELECT</a:t>
            </a:r>
            <a:r>
              <a:rPr lang="en-IN" sz="1600" b="0" i="0" dirty="0">
                <a:solidFill>
                  <a:srgbClr val="000000"/>
                </a:solidFill>
                <a:effectLst/>
              </a:rPr>
              <a:t> </a:t>
            </a:r>
            <a:r>
              <a:rPr lang="en-IN" sz="1600" b="0" i="0" dirty="0">
                <a:effectLst/>
              </a:rPr>
              <a:t>age,</a:t>
            </a:r>
            <a:br>
              <a:rPr lang="en-IN" sz="1600" dirty="0"/>
            </a:br>
            <a:r>
              <a:rPr lang="en-IN" sz="1600" b="0" i="0" dirty="0">
                <a:solidFill>
                  <a:srgbClr val="000000"/>
                </a:solidFill>
                <a:effectLst/>
              </a:rPr>
              <a:t>                </a:t>
            </a:r>
            <a:r>
              <a:rPr lang="en-IN" sz="1600" b="0" i="0" dirty="0">
                <a:effectLst/>
              </a:rPr>
              <a:t>gender,</a:t>
            </a:r>
            <a:br>
              <a:rPr lang="en-IN" sz="1600" dirty="0"/>
            </a:br>
            <a:r>
              <a:rPr lang="en-IN" sz="1600" b="0" i="0" dirty="0">
                <a:solidFill>
                  <a:srgbClr val="000000"/>
                </a:solidFill>
                <a:effectLst/>
              </a:rPr>
              <a:t>                </a:t>
            </a:r>
            <a:r>
              <a:rPr lang="en-IN" sz="1600" dirty="0" err="1">
                <a:solidFill>
                  <a:srgbClr val="0000CD"/>
                </a:solidFill>
              </a:rPr>
              <a:t>Avg</a:t>
            </a:r>
            <a:r>
              <a:rPr lang="en-IN" sz="1600" b="0" i="0" dirty="0">
                <a:effectLst/>
              </a:rPr>
              <a:t>(salary)</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effectLst/>
              </a:rPr>
              <a:t>avg_salary</a:t>
            </a:r>
            <a:br>
              <a:rPr lang="en-IN" sz="1600" dirty="0"/>
            </a:br>
            <a:r>
              <a:rPr lang="en-IN" sz="1600" b="0" i="0" dirty="0">
                <a:solidFill>
                  <a:srgbClr val="000000"/>
                </a:solidFill>
                <a:effectLst/>
              </a:rPr>
              <a:t>         </a:t>
            </a:r>
            <a:r>
              <a:rPr lang="en-IN" sz="1600" dirty="0">
                <a:solidFill>
                  <a:srgbClr val="0000CD"/>
                </a:solidFill>
              </a:rPr>
              <a:t>FROM</a:t>
            </a:r>
            <a:r>
              <a:rPr lang="en-IN" sz="1600" b="0" i="0" dirty="0">
                <a:solidFill>
                  <a:srgbClr val="000000"/>
                </a:solidFill>
                <a:effectLst/>
              </a:rPr>
              <a:t>   </a:t>
            </a:r>
            <a:r>
              <a:rPr lang="en-IN" sz="1600" b="0" i="0" dirty="0" err="1">
                <a:effectLst/>
              </a:rPr>
              <a:t>company.customers</a:t>
            </a:r>
            <a:br>
              <a:rPr lang="en-IN" sz="1600" dirty="0"/>
            </a:br>
            <a:r>
              <a:rPr lang="en-IN" sz="1600" b="0" i="0" dirty="0">
                <a:solidFill>
                  <a:srgbClr val="000000"/>
                </a:solidFill>
                <a:effectLst/>
              </a:rPr>
              <a:t>         </a:t>
            </a:r>
            <a:r>
              <a:rPr lang="en-IN" sz="1600" dirty="0">
                <a:solidFill>
                  <a:srgbClr val="0000CD"/>
                </a:solidFill>
              </a:rPr>
              <a:t>GROUP</a:t>
            </a:r>
            <a:r>
              <a:rPr lang="en-IN" sz="1600" b="0" i="0" dirty="0">
                <a:solidFill>
                  <a:srgbClr val="000000"/>
                </a:solidFill>
                <a:effectLst/>
              </a:rPr>
              <a:t>  </a:t>
            </a:r>
            <a:r>
              <a:rPr lang="en-IN" sz="1600" dirty="0">
                <a:solidFill>
                  <a:srgbClr val="0000CD"/>
                </a:solidFill>
              </a:rPr>
              <a:t>BY</a:t>
            </a:r>
            <a:r>
              <a:rPr lang="en-IN" sz="1600" b="0" i="0" dirty="0">
                <a:solidFill>
                  <a:srgbClr val="000000"/>
                </a:solidFill>
                <a:effectLst/>
              </a:rPr>
              <a:t> </a:t>
            </a:r>
            <a:r>
              <a:rPr lang="en-IN" sz="1600" b="0" i="0" dirty="0">
                <a:effectLst/>
              </a:rPr>
              <a:t>age, gender)</a:t>
            </a:r>
            <a:br>
              <a:rPr lang="en-IN" sz="1600" dirty="0"/>
            </a:br>
            <a:r>
              <a:rPr lang="en-IN" sz="1600" dirty="0">
                <a:solidFill>
                  <a:srgbClr val="0000CD"/>
                </a:solidFill>
              </a:rPr>
              <a:t>SELECT</a:t>
            </a:r>
            <a:r>
              <a:rPr lang="en-IN" sz="1600" b="0" i="0" dirty="0">
                <a:solidFill>
                  <a:srgbClr val="000000"/>
                </a:solidFill>
                <a:effectLst/>
              </a:rPr>
              <a:t> </a:t>
            </a:r>
            <a:r>
              <a:rPr lang="en-IN" sz="1600" b="0" i="0" dirty="0">
                <a:effectLst/>
              </a:rPr>
              <a:t>customers.id, customers.name, </a:t>
            </a:r>
            <a:r>
              <a:rPr lang="en-IN" sz="1600" b="0" i="0" dirty="0" err="1">
                <a:effectLst/>
              </a:rPr>
              <a:t>customers.age</a:t>
            </a:r>
            <a:r>
              <a:rPr lang="en-IN" sz="1600" b="0" i="0" dirty="0">
                <a:effectLst/>
              </a:rPr>
              <a:t>,</a:t>
            </a:r>
            <a:br>
              <a:rPr lang="en-IN" sz="1600" dirty="0"/>
            </a:br>
            <a:r>
              <a:rPr lang="en-IN" sz="1600" b="0" i="0" dirty="0">
                <a:solidFill>
                  <a:srgbClr val="000000"/>
                </a:solidFill>
                <a:effectLst/>
              </a:rPr>
              <a:t>       </a:t>
            </a:r>
            <a:r>
              <a:rPr lang="en-IN" sz="1600" b="0" i="0" dirty="0" err="1">
                <a:effectLst/>
              </a:rPr>
              <a:t>customers.gender</a:t>
            </a:r>
            <a:r>
              <a:rPr lang="en-IN" sz="1600" b="0" i="0" dirty="0">
                <a:effectLst/>
              </a:rPr>
              <a:t>, </a:t>
            </a:r>
            <a:r>
              <a:rPr lang="en-IN" sz="1600" b="0" i="0" dirty="0" err="1">
                <a:effectLst/>
              </a:rPr>
              <a:t>customers.salary</a:t>
            </a:r>
            <a:r>
              <a:rPr lang="en-IN" sz="1600" b="0" i="0" dirty="0">
                <a:effectLst/>
              </a:rPr>
              <a:t>,</a:t>
            </a:r>
            <a:br>
              <a:rPr lang="en-IN" sz="1600" dirty="0"/>
            </a:br>
            <a:r>
              <a:rPr lang="en-IN" sz="1600" b="0" i="0" dirty="0">
                <a:solidFill>
                  <a:srgbClr val="000000"/>
                </a:solidFill>
                <a:effectLst/>
              </a:rPr>
              <a:t>       </a:t>
            </a:r>
            <a:r>
              <a:rPr lang="en-IN" sz="1600" b="0" i="0" dirty="0" err="1">
                <a:effectLst/>
              </a:rPr>
              <a:t>persona_salary.avg_salary</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effectLst/>
              </a:rPr>
              <a:t>persona_avg_salary</a:t>
            </a:r>
            <a:r>
              <a:rPr lang="en-IN" sz="1600" b="0" i="0" dirty="0">
                <a:effectLst/>
              </a:rPr>
              <a:t>,</a:t>
            </a:r>
            <a:br>
              <a:rPr lang="en-IN" sz="1600" dirty="0"/>
            </a:br>
            <a:r>
              <a:rPr lang="en-IN" sz="1600" b="0" i="0" dirty="0">
                <a:solidFill>
                  <a:srgbClr val="000000"/>
                </a:solidFill>
                <a:effectLst/>
              </a:rPr>
              <a:t>       </a:t>
            </a:r>
            <a:r>
              <a:rPr lang="en-IN" sz="1600" b="0" i="0" dirty="0" err="1">
                <a:effectLst/>
              </a:rPr>
              <a:t>first_purchase.date</a:t>
            </a:r>
            <a:br>
              <a:rPr lang="en-IN" sz="1600" dirty="0"/>
            </a:br>
            <a:r>
              <a:rPr lang="en-IN" sz="1600" dirty="0">
                <a:solidFill>
                  <a:srgbClr val="0000CD"/>
                </a:solidFill>
              </a:rPr>
              <a:t>FROM</a:t>
            </a:r>
            <a:r>
              <a:rPr lang="en-IN" sz="1600" b="0" i="0" dirty="0">
                <a:solidFill>
                  <a:srgbClr val="000000"/>
                </a:solidFill>
                <a:effectLst/>
              </a:rPr>
              <a:t>   </a:t>
            </a:r>
            <a:r>
              <a:rPr lang="en-IN" sz="1600" b="0" i="0" dirty="0" err="1">
                <a:effectLst/>
              </a:rPr>
              <a:t>company.customers</a:t>
            </a:r>
            <a:br>
              <a:rPr lang="en-IN" sz="1600" dirty="0"/>
            </a:br>
            <a:r>
              <a:rPr lang="en-IN" sz="1600" b="0" i="0" dirty="0">
                <a:solidFill>
                  <a:srgbClr val="000000"/>
                </a:solidFill>
                <a:effectLst/>
              </a:rPr>
              <a:t>       </a:t>
            </a:r>
            <a:r>
              <a:rPr lang="en-IN" sz="1600" dirty="0">
                <a:solidFill>
                  <a:srgbClr val="0000CD"/>
                </a:solidFill>
              </a:rPr>
              <a:t>JOIN</a:t>
            </a:r>
            <a:r>
              <a:rPr lang="en-IN" sz="1600" b="0" i="0" dirty="0">
                <a:solidFill>
                  <a:srgbClr val="000000"/>
                </a:solidFill>
                <a:effectLst/>
              </a:rPr>
              <a:t> </a:t>
            </a:r>
            <a:r>
              <a:rPr lang="en-IN" sz="1600" b="0" i="0" dirty="0" err="1">
                <a:effectLst/>
              </a:rPr>
              <a:t>first_purchase</a:t>
            </a:r>
            <a:br>
              <a:rPr lang="en-IN" sz="1600" dirty="0"/>
            </a:br>
            <a:r>
              <a:rPr lang="en-IN" sz="1600" b="0" i="0" dirty="0">
                <a:solidFill>
                  <a:srgbClr val="000000"/>
                </a:solidFill>
                <a:effectLst/>
              </a:rPr>
              <a:t>         </a:t>
            </a:r>
            <a:r>
              <a:rPr lang="en-IN" sz="1600" dirty="0">
                <a:solidFill>
                  <a:srgbClr val="0000CD"/>
                </a:solidFill>
              </a:rPr>
              <a:t>ON</a:t>
            </a:r>
            <a:r>
              <a:rPr lang="en-IN" sz="1600" b="0" i="0" dirty="0">
                <a:solidFill>
                  <a:srgbClr val="000000"/>
                </a:solidFill>
                <a:effectLst/>
              </a:rPr>
              <a:t> </a:t>
            </a:r>
            <a:r>
              <a:rPr lang="en-IN" sz="1600" b="0" i="0" dirty="0" err="1">
                <a:effectLst/>
              </a:rPr>
              <a:t>first_purchase.customer_id</a:t>
            </a:r>
            <a:r>
              <a:rPr lang="en-IN" sz="1600" b="0" i="0" dirty="0">
                <a:solidFill>
                  <a:srgbClr val="000000"/>
                </a:solidFill>
                <a:effectLst/>
              </a:rPr>
              <a:t> </a:t>
            </a:r>
            <a:r>
              <a:rPr lang="en-IN" sz="1600" b="0" i="0" dirty="0">
                <a:effectLst/>
              </a:rPr>
              <a:t>=</a:t>
            </a:r>
            <a:r>
              <a:rPr lang="en-IN" sz="1600" b="0" i="0" dirty="0">
                <a:solidFill>
                  <a:srgbClr val="000000"/>
                </a:solidFill>
                <a:effectLst/>
              </a:rPr>
              <a:t> </a:t>
            </a:r>
            <a:r>
              <a:rPr lang="en-IN" sz="1600" b="0" i="0" dirty="0">
                <a:effectLst/>
              </a:rPr>
              <a:t>customers.id</a:t>
            </a:r>
            <a:br>
              <a:rPr lang="en-IN" sz="1600" dirty="0"/>
            </a:br>
            <a:r>
              <a:rPr lang="en-IN" sz="1600" b="0" i="0" dirty="0">
                <a:solidFill>
                  <a:srgbClr val="000000"/>
                </a:solidFill>
                <a:effectLst/>
              </a:rPr>
              <a:t>       </a:t>
            </a:r>
            <a:r>
              <a:rPr lang="en-IN" sz="1600" dirty="0">
                <a:solidFill>
                  <a:srgbClr val="0000CD"/>
                </a:solidFill>
              </a:rPr>
              <a:t>JOIN</a:t>
            </a:r>
            <a:r>
              <a:rPr lang="en-IN" sz="1600" b="0" i="0" dirty="0">
                <a:solidFill>
                  <a:srgbClr val="000000"/>
                </a:solidFill>
                <a:effectLst/>
              </a:rPr>
              <a:t> </a:t>
            </a:r>
            <a:r>
              <a:rPr lang="en-IN" sz="1600" b="0" i="0" dirty="0" err="1">
                <a:effectLst/>
              </a:rPr>
              <a:t>persona_salary</a:t>
            </a:r>
            <a:br>
              <a:rPr lang="en-IN" sz="1600" dirty="0"/>
            </a:br>
            <a:r>
              <a:rPr lang="en-IN" sz="1600" b="0" i="0" dirty="0">
                <a:solidFill>
                  <a:srgbClr val="000000"/>
                </a:solidFill>
                <a:effectLst/>
              </a:rPr>
              <a:t>         </a:t>
            </a:r>
            <a:r>
              <a:rPr lang="en-IN" sz="1600" dirty="0">
                <a:solidFill>
                  <a:srgbClr val="0000CD"/>
                </a:solidFill>
              </a:rPr>
              <a:t>ON</a:t>
            </a:r>
            <a:r>
              <a:rPr lang="en-IN" sz="1600" b="0" i="0" dirty="0">
                <a:solidFill>
                  <a:srgbClr val="000000"/>
                </a:solidFill>
                <a:effectLst/>
              </a:rPr>
              <a:t> </a:t>
            </a:r>
            <a:r>
              <a:rPr lang="en-IN" sz="1600" b="0" i="0" dirty="0" err="1">
                <a:effectLst/>
              </a:rPr>
              <a:t>persona_salary.age</a:t>
            </a:r>
            <a:r>
              <a:rPr lang="en-IN" sz="1600" b="0" i="0" dirty="0">
                <a:solidFill>
                  <a:srgbClr val="000000"/>
                </a:solidFill>
                <a:effectLst/>
              </a:rPr>
              <a:t> </a:t>
            </a:r>
            <a:r>
              <a:rPr lang="en-IN" sz="1600" b="0" i="0" dirty="0">
                <a:effectLst/>
              </a:rPr>
              <a:t>=</a:t>
            </a:r>
            <a:r>
              <a:rPr lang="en-IN" sz="1600" b="0" i="0" dirty="0">
                <a:solidFill>
                  <a:srgbClr val="000000"/>
                </a:solidFill>
                <a:effectLst/>
              </a:rPr>
              <a:t> </a:t>
            </a:r>
            <a:r>
              <a:rPr lang="en-IN" sz="1600" b="0" i="0" dirty="0" err="1">
                <a:effectLst/>
              </a:rPr>
              <a:t>customers.age</a:t>
            </a:r>
            <a:br>
              <a:rPr lang="en-IN" sz="1600" dirty="0"/>
            </a:br>
            <a:r>
              <a:rPr lang="en-IN" sz="1600" b="0" i="0" dirty="0">
                <a:solidFill>
                  <a:srgbClr val="000000"/>
                </a:solidFill>
                <a:effectLst/>
              </a:rPr>
              <a:t>       </a:t>
            </a:r>
            <a:r>
              <a:rPr lang="en-IN" sz="1600" dirty="0">
                <a:solidFill>
                  <a:srgbClr val="0000CD"/>
                </a:solidFill>
              </a:rPr>
              <a:t>AND</a:t>
            </a:r>
            <a:r>
              <a:rPr lang="en-IN" sz="1600" b="0" i="0" dirty="0">
                <a:solidFill>
                  <a:srgbClr val="000000"/>
                </a:solidFill>
                <a:effectLst/>
              </a:rPr>
              <a:t> </a:t>
            </a:r>
            <a:r>
              <a:rPr lang="en-IN" sz="1600" b="0" i="0" dirty="0" err="1">
                <a:effectLst/>
              </a:rPr>
              <a:t>persona_salary.gender</a:t>
            </a:r>
            <a:r>
              <a:rPr lang="en-IN" sz="1600" b="0" i="0" dirty="0">
                <a:solidFill>
                  <a:srgbClr val="000000"/>
                </a:solidFill>
                <a:effectLst/>
              </a:rPr>
              <a:t> </a:t>
            </a:r>
            <a:r>
              <a:rPr lang="en-IN" sz="1600" b="0" i="0" dirty="0">
                <a:effectLst/>
              </a:rPr>
              <a:t>=</a:t>
            </a:r>
            <a:r>
              <a:rPr lang="en-IN" sz="1600" b="0" i="0" dirty="0">
                <a:solidFill>
                  <a:srgbClr val="000000"/>
                </a:solidFill>
                <a:effectLst/>
              </a:rPr>
              <a:t> </a:t>
            </a:r>
            <a:r>
              <a:rPr lang="en-IN" sz="1600" b="0" i="0" dirty="0" err="1">
                <a:effectLst/>
              </a:rPr>
              <a:t>customers.gender</a:t>
            </a:r>
            <a:br>
              <a:rPr lang="en-IN" sz="1600" dirty="0"/>
            </a:br>
            <a:r>
              <a:rPr lang="en-IN" sz="1600" dirty="0">
                <a:solidFill>
                  <a:srgbClr val="0000CD"/>
                </a:solidFill>
              </a:rPr>
              <a:t>WHERE</a:t>
            </a:r>
            <a:r>
              <a:rPr lang="en-IN" sz="1600" b="0" i="0" dirty="0">
                <a:solidFill>
                  <a:srgbClr val="000000"/>
                </a:solidFill>
                <a:effectLst/>
              </a:rPr>
              <a:t>  </a:t>
            </a:r>
            <a:r>
              <a:rPr lang="en-IN" sz="1600" b="0" i="0" dirty="0" err="1">
                <a:effectLst/>
              </a:rPr>
              <a:t>customers.age</a:t>
            </a:r>
            <a:r>
              <a:rPr lang="en-IN" sz="1600" b="0" i="0" dirty="0">
                <a:solidFill>
                  <a:srgbClr val="000000"/>
                </a:solidFill>
                <a:effectLst/>
              </a:rPr>
              <a:t> </a:t>
            </a:r>
            <a:r>
              <a:rPr lang="en-IN" sz="1600" b="0" i="0" dirty="0">
                <a:effectLst/>
              </a:rPr>
              <a:t>&lt;=</a:t>
            </a:r>
            <a:r>
              <a:rPr lang="en-IN" sz="1600" b="0" i="0" dirty="0">
                <a:solidFill>
                  <a:srgbClr val="000000"/>
                </a:solidFill>
                <a:effectLst/>
              </a:rPr>
              <a:t> 30 </a:t>
            </a:r>
            <a:endParaRPr lang="en-US" sz="1600" dirty="0">
              <a:solidFill>
                <a:srgbClr val="000000"/>
              </a:solidFill>
            </a:endParaRPr>
          </a:p>
        </p:txBody>
      </p:sp>
    </p:spTree>
    <p:extLst>
      <p:ext uri="{BB962C8B-B14F-4D97-AF65-F5344CB8AC3E}">
        <p14:creationId xmlns:p14="http://schemas.microsoft.com/office/powerpoint/2010/main" val="2843583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O</a:t>
            </a:r>
            <a:r>
              <a:rPr lang="en-US" dirty="0"/>
              <a:t>rder of operations in SQL</a:t>
            </a:r>
            <a:endParaRPr lang="en-IN" dirty="0"/>
          </a:p>
        </p:txBody>
      </p:sp>
      <p:sp>
        <p:nvSpPr>
          <p:cNvPr id="4" name="TextBox 3">
            <a:extLst>
              <a:ext uri="{FF2B5EF4-FFF2-40B4-BE49-F238E27FC236}">
                <a16:creationId xmlns:a16="http://schemas.microsoft.com/office/drawing/2014/main" id="{3CB9589D-904D-FBDA-6DD2-41F630B55231}"/>
              </a:ext>
            </a:extLst>
          </p:cNvPr>
          <p:cNvSpPr txBox="1"/>
          <p:nvPr/>
        </p:nvSpPr>
        <p:spPr>
          <a:xfrm>
            <a:off x="398584" y="1332804"/>
            <a:ext cx="6096000" cy="3108543"/>
          </a:xfrm>
          <a:prstGeom prst="rect">
            <a:avLst/>
          </a:prstGeom>
          <a:noFill/>
        </p:spPr>
        <p:txBody>
          <a:bodyPr wrap="square">
            <a:spAutoFit/>
          </a:bodyPr>
          <a:lstStyle/>
          <a:p>
            <a:pPr marL="342900" indent="-342900" algn="l">
              <a:buAutoNum type="arabicPeriod"/>
            </a:pPr>
            <a:r>
              <a:rPr lang="en-US" sz="1600" b="0" i="0" dirty="0">
                <a:solidFill>
                  <a:srgbClr val="000000"/>
                </a:solidFill>
                <a:effectLst/>
              </a:rPr>
              <a:t>From, Join</a:t>
            </a:r>
          </a:p>
          <a:p>
            <a:pPr marL="342900" indent="-342900" algn="l">
              <a:buAutoNum type="arabicPeriod"/>
            </a:pPr>
            <a:r>
              <a:rPr lang="en-US" sz="1600" dirty="0">
                <a:solidFill>
                  <a:srgbClr val="000000"/>
                </a:solidFill>
              </a:rPr>
              <a:t>Where</a:t>
            </a:r>
          </a:p>
          <a:p>
            <a:pPr marL="342900" indent="-342900" algn="l">
              <a:buAutoNum type="arabicPeriod"/>
            </a:pPr>
            <a:r>
              <a:rPr lang="en-US" sz="1600" b="0" i="0" dirty="0">
                <a:solidFill>
                  <a:srgbClr val="000000"/>
                </a:solidFill>
                <a:effectLst/>
              </a:rPr>
              <a:t>Group By</a:t>
            </a:r>
          </a:p>
          <a:p>
            <a:pPr marL="342900" indent="-342900" algn="l">
              <a:buAutoNum type="arabicPeriod"/>
            </a:pPr>
            <a:r>
              <a:rPr lang="en-US" sz="1600" dirty="0">
                <a:solidFill>
                  <a:srgbClr val="000000"/>
                </a:solidFill>
              </a:rPr>
              <a:t>Aggregate Functions</a:t>
            </a:r>
          </a:p>
          <a:p>
            <a:pPr marL="342900" indent="-342900" algn="l">
              <a:buAutoNum type="arabicPeriod"/>
            </a:pPr>
            <a:r>
              <a:rPr lang="en-US" sz="1600" b="0" i="0" dirty="0">
                <a:solidFill>
                  <a:srgbClr val="000000"/>
                </a:solidFill>
                <a:effectLst/>
              </a:rPr>
              <a:t>Having</a:t>
            </a:r>
          </a:p>
          <a:p>
            <a:pPr marL="342900" indent="-342900" algn="l">
              <a:buAutoNum type="arabicPeriod"/>
            </a:pPr>
            <a:r>
              <a:rPr lang="en-US" sz="1600" dirty="0">
                <a:solidFill>
                  <a:srgbClr val="000000"/>
                </a:solidFill>
              </a:rPr>
              <a:t>Window Function</a:t>
            </a:r>
          </a:p>
          <a:p>
            <a:pPr marL="342900" indent="-342900" algn="l">
              <a:buAutoNum type="arabicPeriod"/>
            </a:pPr>
            <a:r>
              <a:rPr lang="en-US" sz="1600" b="0" i="0" dirty="0">
                <a:solidFill>
                  <a:srgbClr val="000000"/>
                </a:solidFill>
                <a:effectLst/>
              </a:rPr>
              <a:t>Select</a:t>
            </a:r>
          </a:p>
          <a:p>
            <a:pPr marL="342900" indent="-342900" algn="l">
              <a:buAutoNum type="arabicPeriod"/>
            </a:pPr>
            <a:r>
              <a:rPr lang="en-US" sz="1600" dirty="0">
                <a:solidFill>
                  <a:srgbClr val="000000"/>
                </a:solidFill>
              </a:rPr>
              <a:t>Distinct</a:t>
            </a:r>
          </a:p>
          <a:p>
            <a:pPr marL="342900" indent="-342900" algn="l">
              <a:buAutoNum type="arabicPeriod"/>
            </a:pPr>
            <a:r>
              <a:rPr lang="en-US" sz="1600" b="0" i="0" dirty="0">
                <a:solidFill>
                  <a:srgbClr val="000000"/>
                </a:solidFill>
                <a:effectLst/>
              </a:rPr>
              <a:t>Union/Intersect/Except</a:t>
            </a:r>
          </a:p>
          <a:p>
            <a:pPr marL="342900" indent="-342900" algn="l">
              <a:buAutoNum type="arabicPeriod"/>
            </a:pPr>
            <a:r>
              <a:rPr lang="en-US" sz="1600" dirty="0">
                <a:solidFill>
                  <a:srgbClr val="000000"/>
                </a:solidFill>
              </a:rPr>
              <a:t>Order by</a:t>
            </a:r>
          </a:p>
          <a:p>
            <a:pPr marL="342900" indent="-342900" algn="l">
              <a:buAutoNum type="arabicPeriod"/>
            </a:pPr>
            <a:r>
              <a:rPr lang="en-US" sz="1600" b="0" i="0" dirty="0">
                <a:solidFill>
                  <a:srgbClr val="000000"/>
                </a:solidFill>
                <a:effectLst/>
              </a:rPr>
              <a:t>Offset</a:t>
            </a:r>
          </a:p>
          <a:p>
            <a:pPr marL="342900" indent="-342900" algn="l">
              <a:buAutoNum type="arabicPeriod"/>
            </a:pPr>
            <a:r>
              <a:rPr lang="en-US" sz="1600" dirty="0">
                <a:solidFill>
                  <a:srgbClr val="000000"/>
                </a:solidFill>
              </a:rPr>
              <a:t>Limit/Fetch/Top</a:t>
            </a:r>
            <a:endParaRPr lang="en-US" sz="1600" b="0" i="0" dirty="0">
              <a:solidFill>
                <a:srgbClr val="000000"/>
              </a:solidFill>
              <a:effectLst/>
            </a:endParaRPr>
          </a:p>
        </p:txBody>
      </p:sp>
      <p:sp>
        <p:nvSpPr>
          <p:cNvPr id="6" name="TextBox 5">
            <a:extLst>
              <a:ext uri="{FF2B5EF4-FFF2-40B4-BE49-F238E27FC236}">
                <a16:creationId xmlns:a16="http://schemas.microsoft.com/office/drawing/2014/main" id="{03E026CC-D96E-1F00-E522-6CD581F7324B}"/>
              </a:ext>
            </a:extLst>
          </p:cNvPr>
          <p:cNvSpPr txBox="1"/>
          <p:nvPr/>
        </p:nvSpPr>
        <p:spPr>
          <a:xfrm>
            <a:off x="398584" y="4764539"/>
            <a:ext cx="11517492" cy="1077218"/>
          </a:xfrm>
          <a:prstGeom prst="rect">
            <a:avLst/>
          </a:prstGeom>
          <a:noFill/>
        </p:spPr>
        <p:txBody>
          <a:bodyPr wrap="square">
            <a:spAutoFit/>
          </a:bodyPr>
          <a:lstStyle/>
          <a:p>
            <a:r>
              <a:rPr lang="en-US" sz="1600" dirty="0"/>
              <a:t>It is important to note and remember the terms of the order of operations in SQL</a:t>
            </a:r>
          </a:p>
          <a:p>
            <a:endParaRPr lang="en-US" sz="1600" dirty="0">
              <a:solidFill>
                <a:srgbClr val="292929"/>
              </a:solidFill>
            </a:endParaRPr>
          </a:p>
          <a:p>
            <a:r>
              <a:rPr lang="en-US" sz="1600" dirty="0"/>
              <a:t>This is important because based on this logical order, window functions are allowed in SELECT and ORDER BY, but they are not allowed in FROM, WHERE, GROUP BY, or HAVING clauses</a:t>
            </a:r>
            <a:endParaRPr lang="en-IN" sz="1600" dirty="0"/>
          </a:p>
        </p:txBody>
      </p:sp>
    </p:spTree>
    <p:extLst>
      <p:ext uri="{BB962C8B-B14F-4D97-AF65-F5344CB8AC3E}">
        <p14:creationId xmlns:p14="http://schemas.microsoft.com/office/powerpoint/2010/main" val="3336341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Query Formatting</a:t>
            </a:r>
            <a:endParaRPr lang="en-IN" dirty="0"/>
          </a:p>
        </p:txBody>
      </p:sp>
      <p:sp>
        <p:nvSpPr>
          <p:cNvPr id="4" name="TextBox 3">
            <a:extLst>
              <a:ext uri="{FF2B5EF4-FFF2-40B4-BE49-F238E27FC236}">
                <a16:creationId xmlns:a16="http://schemas.microsoft.com/office/drawing/2014/main" id="{3CB9589D-904D-FBDA-6DD2-41F630B55231}"/>
              </a:ext>
            </a:extLst>
          </p:cNvPr>
          <p:cNvSpPr txBox="1"/>
          <p:nvPr/>
        </p:nvSpPr>
        <p:spPr>
          <a:xfrm>
            <a:off x="7141580" y="1216612"/>
            <a:ext cx="4710896" cy="3416320"/>
          </a:xfrm>
          <a:prstGeom prst="rect">
            <a:avLst/>
          </a:prstGeom>
          <a:noFill/>
        </p:spPr>
        <p:txBody>
          <a:bodyPr wrap="square">
            <a:spAutoFit/>
          </a:bodyPr>
          <a:lstStyle/>
          <a:p>
            <a:pPr marL="285750" indent="-285750" algn="l">
              <a:buFont typeface="Arial" panose="020B0604020202020204" pitchFamily="34" charset="0"/>
              <a:buChar char="•"/>
            </a:pPr>
            <a:r>
              <a:rPr lang="en-US" i="0" dirty="0">
                <a:solidFill>
                  <a:srgbClr val="292929"/>
                </a:solidFill>
                <a:effectLst/>
              </a:rPr>
              <a:t>Use Uppercase for the Keywords</a:t>
            </a:r>
          </a:p>
          <a:p>
            <a:pPr marL="285750" indent="-285750">
              <a:buFont typeface="Arial" panose="020B0604020202020204" pitchFamily="34" charset="0"/>
              <a:buChar char="•"/>
            </a:pPr>
            <a:r>
              <a:rPr lang="en-US" i="0" dirty="0">
                <a:solidFill>
                  <a:srgbClr val="292929"/>
                </a:solidFill>
                <a:effectLst/>
              </a:rPr>
              <a:t>Use Snake Case for the schemas, tables, columns</a:t>
            </a:r>
          </a:p>
          <a:p>
            <a:pPr marL="285750" indent="-285750">
              <a:buFont typeface="Arial" panose="020B0604020202020204" pitchFamily="34" charset="0"/>
              <a:buChar char="•"/>
            </a:pPr>
            <a:r>
              <a:rPr lang="en-US" i="0" dirty="0">
                <a:solidFill>
                  <a:srgbClr val="292929"/>
                </a:solidFill>
                <a:effectLst/>
              </a:rPr>
              <a:t>Use aliases when it improves readability</a:t>
            </a:r>
          </a:p>
          <a:p>
            <a:pPr marL="285750" indent="-285750">
              <a:buFont typeface="Arial" panose="020B0604020202020204" pitchFamily="34" charset="0"/>
              <a:buChar char="•"/>
            </a:pPr>
            <a:r>
              <a:rPr lang="en-US" i="0" dirty="0">
                <a:solidFill>
                  <a:srgbClr val="292929"/>
                </a:solidFill>
                <a:effectLst/>
              </a:rPr>
              <a:t>Carefully use Indentation &amp; White spaces</a:t>
            </a:r>
          </a:p>
          <a:p>
            <a:pPr marL="285750" indent="-285750">
              <a:buFont typeface="Arial" panose="020B0604020202020204" pitchFamily="34" charset="0"/>
              <a:buChar char="•"/>
            </a:pPr>
            <a:r>
              <a:rPr lang="en-IN" i="0" dirty="0">
                <a:solidFill>
                  <a:srgbClr val="292929"/>
                </a:solidFill>
                <a:effectLst/>
              </a:rPr>
              <a:t>Avoid Select *</a:t>
            </a:r>
          </a:p>
          <a:p>
            <a:pPr marL="285750" indent="-285750">
              <a:buFont typeface="Arial" panose="020B0604020202020204" pitchFamily="34" charset="0"/>
              <a:buChar char="•"/>
            </a:pPr>
            <a:r>
              <a:rPr lang="en-US" i="0" dirty="0">
                <a:solidFill>
                  <a:srgbClr val="292929"/>
                </a:solidFill>
                <a:effectLst/>
              </a:rPr>
              <a:t>Go for the ANSI-92 JOIN Syntax</a:t>
            </a:r>
          </a:p>
          <a:p>
            <a:pPr marL="285750" indent="-285750">
              <a:buFont typeface="Arial" panose="020B0604020202020204" pitchFamily="34" charset="0"/>
              <a:buChar char="•"/>
            </a:pPr>
            <a:r>
              <a:rPr lang="en-US" i="0" dirty="0">
                <a:solidFill>
                  <a:srgbClr val="292929"/>
                </a:solidFill>
                <a:effectLst/>
              </a:rPr>
              <a:t>Use Common Table Expression (CTE)</a:t>
            </a:r>
          </a:p>
          <a:p>
            <a:pPr marL="285750" indent="-285750">
              <a:buFont typeface="Arial" panose="020B0604020202020204" pitchFamily="34" charset="0"/>
              <a:buChar char="•"/>
            </a:pPr>
            <a:r>
              <a:rPr lang="en-US" i="0" dirty="0">
                <a:solidFill>
                  <a:srgbClr val="292929"/>
                </a:solidFill>
                <a:effectLst/>
              </a:rPr>
              <a:t>Sometimes, it might be worth splitting into multiple queries</a:t>
            </a:r>
          </a:p>
          <a:p>
            <a:pPr marL="285750" indent="-285750">
              <a:buFont typeface="Arial" panose="020B0604020202020204" pitchFamily="34" charset="0"/>
              <a:buChar char="•"/>
            </a:pPr>
            <a:r>
              <a:rPr lang="en-US" i="0" dirty="0">
                <a:solidFill>
                  <a:srgbClr val="292929"/>
                </a:solidFill>
                <a:effectLst/>
              </a:rPr>
              <a:t>Meaningful names based on conventions</a:t>
            </a:r>
          </a:p>
          <a:p>
            <a:pPr marL="285750" indent="-285750">
              <a:buFont typeface="Arial" panose="020B0604020202020204" pitchFamily="34" charset="0"/>
              <a:buChar char="•"/>
            </a:pPr>
            <a:r>
              <a:rPr lang="en-IN" i="0" dirty="0">
                <a:solidFill>
                  <a:srgbClr val="292929"/>
                </a:solidFill>
                <a:effectLst/>
              </a:rPr>
              <a:t>write useful comments</a:t>
            </a:r>
          </a:p>
        </p:txBody>
      </p:sp>
      <p:sp>
        <p:nvSpPr>
          <p:cNvPr id="5" name="Rectangle: Rounded Corners 4">
            <a:extLst>
              <a:ext uri="{FF2B5EF4-FFF2-40B4-BE49-F238E27FC236}">
                <a16:creationId xmlns:a16="http://schemas.microsoft.com/office/drawing/2014/main" id="{03E48183-FB0A-0195-6EB1-CB2314826D23}"/>
              </a:ext>
            </a:extLst>
          </p:cNvPr>
          <p:cNvSpPr/>
          <p:nvPr/>
        </p:nvSpPr>
        <p:spPr>
          <a:xfrm>
            <a:off x="491181" y="1355509"/>
            <a:ext cx="6096000" cy="1191816"/>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spAutoFit/>
          </a:bodyPr>
          <a:lstStyle/>
          <a:p>
            <a:r>
              <a:rPr lang="en-IN" sz="1600" dirty="0">
                <a:solidFill>
                  <a:srgbClr val="0000CD"/>
                </a:solidFill>
              </a:rPr>
              <a:t>select</a:t>
            </a:r>
            <a:r>
              <a:rPr lang="en-IN" sz="1600" b="0" i="0" dirty="0">
                <a:solidFill>
                  <a:srgbClr val="000000"/>
                </a:solidFill>
                <a:effectLst/>
                <a:latin typeface="Menlo"/>
              </a:rPr>
              <a:t> </a:t>
            </a:r>
            <a:r>
              <a:rPr lang="en-IN" sz="1600" b="0" i="0" dirty="0" err="1">
                <a:solidFill>
                  <a:srgbClr val="000000"/>
                </a:solidFill>
                <a:effectLst/>
                <a:latin typeface="Menlo"/>
              </a:rPr>
              <a:t>customers.id,customers.name,count</a:t>
            </a:r>
            <a:r>
              <a:rPr lang="en-IN" sz="1600" b="0" i="0" dirty="0">
                <a:solidFill>
                  <a:srgbClr val="000000"/>
                </a:solidFill>
                <a:effectLst/>
                <a:latin typeface="Menlo"/>
              </a:rPr>
              <a:t>(transactions.id) </a:t>
            </a:r>
            <a:r>
              <a:rPr lang="en-IN" sz="1600" dirty="0">
                <a:solidFill>
                  <a:srgbClr val="0000CD"/>
                </a:solidFill>
              </a:rPr>
              <a:t>from</a:t>
            </a:r>
            <a:r>
              <a:rPr lang="en-IN" sz="1600" b="0" i="0" dirty="0">
                <a:solidFill>
                  <a:srgbClr val="000000"/>
                </a:solidFill>
                <a:effectLst/>
                <a:latin typeface="Menlo"/>
              </a:rPr>
              <a:t> </a:t>
            </a:r>
            <a:r>
              <a:rPr lang="en-IN" sz="1600" b="0" i="0" dirty="0" err="1">
                <a:solidFill>
                  <a:srgbClr val="000000"/>
                </a:solidFill>
                <a:effectLst/>
                <a:latin typeface="Menlo"/>
              </a:rPr>
              <a:t>company.customers</a:t>
            </a:r>
            <a:r>
              <a:rPr lang="en-IN" sz="1600" b="0" i="0" dirty="0">
                <a:solidFill>
                  <a:srgbClr val="000000"/>
                </a:solidFill>
                <a:effectLst/>
                <a:latin typeface="Menlo"/>
              </a:rPr>
              <a:t>, </a:t>
            </a:r>
            <a:r>
              <a:rPr lang="en-IN" sz="1600" b="0" i="0" dirty="0" err="1">
                <a:solidFill>
                  <a:srgbClr val="000000"/>
                </a:solidFill>
                <a:effectLst/>
                <a:latin typeface="Menlo"/>
              </a:rPr>
              <a:t>company.transactions</a:t>
            </a:r>
            <a:r>
              <a:rPr lang="en-IN" sz="1600" b="0" i="0" dirty="0">
                <a:solidFill>
                  <a:srgbClr val="000000"/>
                </a:solidFill>
                <a:effectLst/>
                <a:latin typeface="Menlo"/>
              </a:rPr>
              <a:t> </a:t>
            </a:r>
            <a:r>
              <a:rPr lang="en-IN" sz="1600" dirty="0">
                <a:solidFill>
                  <a:srgbClr val="0000CD"/>
                </a:solidFill>
              </a:rPr>
              <a:t>where</a:t>
            </a:r>
            <a:r>
              <a:rPr lang="en-IN" sz="1600" b="0" i="0" dirty="0">
                <a:solidFill>
                  <a:srgbClr val="000000"/>
                </a:solidFill>
                <a:effectLst/>
                <a:latin typeface="Menlo"/>
              </a:rPr>
              <a:t> customers.id = </a:t>
            </a:r>
            <a:r>
              <a:rPr lang="en-IN" sz="1600" b="0" i="0" dirty="0" err="1">
                <a:solidFill>
                  <a:srgbClr val="000000"/>
                </a:solidFill>
                <a:effectLst/>
                <a:latin typeface="Menlo"/>
              </a:rPr>
              <a:t>transactions.customer_id</a:t>
            </a:r>
            <a:r>
              <a:rPr lang="en-IN" sz="1600" b="0" i="0" dirty="0">
                <a:solidFill>
                  <a:srgbClr val="000000"/>
                </a:solidFill>
                <a:effectLst/>
                <a:latin typeface="Menlo"/>
              </a:rPr>
              <a:t> </a:t>
            </a:r>
            <a:r>
              <a:rPr lang="en-IN" sz="1600" dirty="0">
                <a:solidFill>
                  <a:srgbClr val="0000CD"/>
                </a:solidFill>
              </a:rPr>
              <a:t>and</a:t>
            </a:r>
            <a:r>
              <a:rPr lang="en-IN" sz="1600" b="0" i="0" dirty="0">
                <a:solidFill>
                  <a:srgbClr val="000000"/>
                </a:solidFill>
                <a:effectLst/>
                <a:latin typeface="Menlo"/>
              </a:rPr>
              <a:t> </a:t>
            </a:r>
            <a:r>
              <a:rPr lang="en-IN" sz="1600" b="0" i="0" dirty="0" err="1">
                <a:solidFill>
                  <a:srgbClr val="000000"/>
                </a:solidFill>
                <a:effectLst/>
                <a:latin typeface="Menlo"/>
              </a:rPr>
              <a:t>customers.age</a:t>
            </a:r>
            <a:r>
              <a:rPr lang="en-IN" sz="1600" b="0" i="0" dirty="0">
                <a:solidFill>
                  <a:srgbClr val="000000"/>
                </a:solidFill>
                <a:effectLst/>
                <a:latin typeface="Menlo"/>
              </a:rPr>
              <a:t> &lt;= 30 </a:t>
            </a:r>
            <a:r>
              <a:rPr lang="en-IN" sz="1600" dirty="0">
                <a:solidFill>
                  <a:srgbClr val="0000CD"/>
                </a:solidFill>
              </a:rPr>
              <a:t>group</a:t>
            </a:r>
            <a:r>
              <a:rPr lang="en-IN" sz="1600" b="1" i="0" dirty="0">
                <a:solidFill>
                  <a:srgbClr val="000000"/>
                </a:solidFill>
                <a:effectLst/>
                <a:latin typeface="Menlo"/>
              </a:rPr>
              <a:t> </a:t>
            </a:r>
            <a:r>
              <a:rPr lang="en-IN" sz="1600" dirty="0">
                <a:solidFill>
                  <a:srgbClr val="0000CD"/>
                </a:solidFill>
              </a:rPr>
              <a:t>by</a:t>
            </a:r>
            <a:r>
              <a:rPr lang="en-IN" sz="1600" b="0" i="0" dirty="0">
                <a:solidFill>
                  <a:srgbClr val="000000"/>
                </a:solidFill>
                <a:effectLst/>
                <a:latin typeface="Menlo"/>
              </a:rPr>
              <a:t> customers.id, customers.name</a:t>
            </a:r>
            <a:endParaRPr lang="en-US" sz="1600" dirty="0">
              <a:solidFill>
                <a:srgbClr val="000000"/>
              </a:solidFill>
            </a:endParaRPr>
          </a:p>
        </p:txBody>
      </p:sp>
      <p:sp>
        <p:nvSpPr>
          <p:cNvPr id="7" name="Rectangle: Rounded Corners 6">
            <a:extLst>
              <a:ext uri="{FF2B5EF4-FFF2-40B4-BE49-F238E27FC236}">
                <a16:creationId xmlns:a16="http://schemas.microsoft.com/office/drawing/2014/main" id="{8D9FFDE9-3000-42F0-4B33-E0D4079B83F0}"/>
              </a:ext>
            </a:extLst>
          </p:cNvPr>
          <p:cNvSpPr/>
          <p:nvPr/>
        </p:nvSpPr>
        <p:spPr>
          <a:xfrm>
            <a:off x="491181" y="3033730"/>
            <a:ext cx="6096000" cy="2553891"/>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a:spAutoFit/>
          </a:bodyPr>
          <a:lstStyle/>
          <a:p>
            <a:r>
              <a:rPr lang="en-IN" sz="1600" dirty="0">
                <a:solidFill>
                  <a:srgbClr val="0000CD"/>
                </a:solidFill>
              </a:rPr>
              <a:t>SELECT</a:t>
            </a:r>
            <a:r>
              <a:rPr lang="en-IN" sz="1600" b="0" i="0" dirty="0">
                <a:solidFill>
                  <a:srgbClr val="000000"/>
                </a:solidFill>
                <a:effectLst/>
              </a:rPr>
              <a:t> </a:t>
            </a:r>
            <a:r>
              <a:rPr lang="en-IN" sz="1600" b="0" i="0" dirty="0">
                <a:effectLst/>
              </a:rPr>
              <a:t>customers.id,</a:t>
            </a:r>
            <a:br>
              <a:rPr lang="en-IN" sz="1600" dirty="0"/>
            </a:br>
            <a:r>
              <a:rPr lang="en-IN" sz="1600" b="0" i="0" dirty="0">
                <a:solidFill>
                  <a:srgbClr val="000000"/>
                </a:solidFill>
                <a:effectLst/>
              </a:rPr>
              <a:t>       </a:t>
            </a:r>
            <a:r>
              <a:rPr lang="en-IN" sz="1600" b="0" i="0" dirty="0">
                <a:effectLst/>
              </a:rPr>
              <a:t>customers.name,</a:t>
            </a:r>
            <a:br>
              <a:rPr lang="en-IN" sz="1600" dirty="0"/>
            </a:br>
            <a:r>
              <a:rPr lang="en-IN" sz="1600" b="0" i="0" dirty="0">
                <a:solidFill>
                  <a:srgbClr val="000000"/>
                </a:solidFill>
                <a:effectLst/>
              </a:rPr>
              <a:t>       </a:t>
            </a:r>
            <a:r>
              <a:rPr lang="en-IN" sz="1600" dirty="0">
                <a:solidFill>
                  <a:srgbClr val="0000CD"/>
                </a:solidFill>
              </a:rPr>
              <a:t>COUNT</a:t>
            </a:r>
            <a:r>
              <a:rPr lang="en-IN" sz="1600" b="0" i="0" dirty="0">
                <a:effectLst/>
              </a:rPr>
              <a:t>(transactions.id)</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effectLst/>
              </a:rPr>
              <a:t>nb_transaction</a:t>
            </a:r>
            <a:br>
              <a:rPr lang="en-IN" sz="1600" dirty="0"/>
            </a:br>
            <a:r>
              <a:rPr lang="en-IN" sz="1600" dirty="0">
                <a:solidFill>
                  <a:srgbClr val="0000CD"/>
                </a:solidFill>
              </a:rPr>
              <a:t>FROM</a:t>
            </a:r>
            <a:r>
              <a:rPr lang="en-IN" sz="1600" b="0" i="0" dirty="0">
                <a:solidFill>
                  <a:srgbClr val="000000"/>
                </a:solidFill>
                <a:effectLst/>
              </a:rPr>
              <a:t>   </a:t>
            </a:r>
            <a:r>
              <a:rPr lang="en-IN" sz="1600" b="0" i="0" dirty="0" err="1">
                <a:effectLst/>
              </a:rPr>
              <a:t>company.customers</a:t>
            </a:r>
            <a:br>
              <a:rPr lang="en-IN" sz="1600" dirty="0"/>
            </a:br>
            <a:r>
              <a:rPr lang="en-IN" sz="1600" dirty="0">
                <a:solidFill>
                  <a:srgbClr val="0000CD"/>
                </a:solidFill>
              </a:rPr>
              <a:t>JOIN</a:t>
            </a:r>
            <a:r>
              <a:rPr lang="en-IN" sz="1600" b="0" i="0" dirty="0">
                <a:solidFill>
                  <a:srgbClr val="000000"/>
                </a:solidFill>
                <a:effectLst/>
              </a:rPr>
              <a:t> </a:t>
            </a:r>
            <a:r>
              <a:rPr lang="en-IN" sz="1600" b="0" i="0" dirty="0" err="1">
                <a:effectLst/>
              </a:rPr>
              <a:t>company.transactions</a:t>
            </a:r>
            <a:br>
              <a:rPr lang="en-IN" sz="1600" dirty="0"/>
            </a:br>
            <a:r>
              <a:rPr lang="en-IN" sz="1600" dirty="0">
                <a:solidFill>
                  <a:srgbClr val="0000CD"/>
                </a:solidFill>
              </a:rPr>
              <a:t>ON</a:t>
            </a:r>
            <a:r>
              <a:rPr lang="en-IN" sz="1600" b="0" i="0" dirty="0">
                <a:solidFill>
                  <a:srgbClr val="000000"/>
                </a:solidFill>
                <a:effectLst/>
              </a:rPr>
              <a:t> </a:t>
            </a:r>
            <a:r>
              <a:rPr lang="en-IN" sz="1600" b="0" i="0" dirty="0">
                <a:effectLst/>
              </a:rPr>
              <a:t>customers.id</a:t>
            </a:r>
            <a:r>
              <a:rPr lang="en-IN" sz="1600" b="0" i="0" dirty="0">
                <a:solidFill>
                  <a:srgbClr val="000000"/>
                </a:solidFill>
                <a:effectLst/>
              </a:rPr>
              <a:t> </a:t>
            </a:r>
            <a:r>
              <a:rPr lang="en-IN" sz="1600" b="0" i="0" dirty="0">
                <a:effectLst/>
              </a:rPr>
              <a:t>=</a:t>
            </a:r>
            <a:r>
              <a:rPr lang="en-IN" sz="1600" b="0" i="0" dirty="0">
                <a:solidFill>
                  <a:srgbClr val="000000"/>
                </a:solidFill>
                <a:effectLst/>
              </a:rPr>
              <a:t> </a:t>
            </a:r>
            <a:r>
              <a:rPr lang="en-IN" sz="1600" b="0" i="0" dirty="0" err="1">
                <a:effectLst/>
              </a:rPr>
              <a:t>transactions.customer_id</a:t>
            </a:r>
            <a:br>
              <a:rPr lang="en-IN" sz="1600" dirty="0"/>
            </a:br>
            <a:r>
              <a:rPr lang="en-IN" sz="1600" dirty="0">
                <a:solidFill>
                  <a:srgbClr val="0000CD"/>
                </a:solidFill>
              </a:rPr>
              <a:t>WHERE</a:t>
            </a:r>
            <a:r>
              <a:rPr lang="en-IN" sz="1600" b="0" i="0" dirty="0">
                <a:solidFill>
                  <a:srgbClr val="000000"/>
                </a:solidFill>
                <a:effectLst/>
              </a:rPr>
              <a:t>  </a:t>
            </a:r>
            <a:r>
              <a:rPr lang="en-IN" sz="1600" b="0" i="0" dirty="0" err="1">
                <a:effectLst/>
              </a:rPr>
              <a:t>customers.age</a:t>
            </a:r>
            <a:r>
              <a:rPr lang="en-IN" sz="1600" b="0" i="0" dirty="0">
                <a:solidFill>
                  <a:srgbClr val="000000"/>
                </a:solidFill>
                <a:effectLst/>
              </a:rPr>
              <a:t> </a:t>
            </a:r>
            <a:r>
              <a:rPr lang="en-IN" sz="1600" b="0" i="0" dirty="0">
                <a:effectLst/>
              </a:rPr>
              <a:t>&lt;=</a:t>
            </a:r>
            <a:r>
              <a:rPr lang="en-IN" sz="1600" b="0" i="0" dirty="0">
                <a:solidFill>
                  <a:srgbClr val="000000"/>
                </a:solidFill>
                <a:effectLst/>
              </a:rPr>
              <a:t> 30</a:t>
            </a:r>
            <a:br>
              <a:rPr lang="en-IN" sz="1600" dirty="0"/>
            </a:br>
            <a:r>
              <a:rPr lang="en-IN" sz="1600" dirty="0">
                <a:solidFill>
                  <a:srgbClr val="0000CD"/>
                </a:solidFill>
              </a:rPr>
              <a:t>GROUP</a:t>
            </a:r>
            <a:r>
              <a:rPr lang="en-IN" sz="1600" b="0" i="0" dirty="0">
                <a:solidFill>
                  <a:srgbClr val="000000"/>
                </a:solidFill>
                <a:effectLst/>
              </a:rPr>
              <a:t>  </a:t>
            </a:r>
            <a:r>
              <a:rPr lang="en-IN" sz="1600" dirty="0">
                <a:solidFill>
                  <a:srgbClr val="0000CD"/>
                </a:solidFill>
              </a:rPr>
              <a:t>BY</a:t>
            </a:r>
            <a:r>
              <a:rPr lang="en-IN" sz="1600" b="0" i="0" dirty="0">
                <a:solidFill>
                  <a:srgbClr val="000000"/>
                </a:solidFill>
                <a:effectLst/>
              </a:rPr>
              <a:t> </a:t>
            </a:r>
            <a:r>
              <a:rPr lang="en-IN" sz="1600" b="0" i="0" dirty="0">
                <a:effectLst/>
              </a:rPr>
              <a:t>customers.id,</a:t>
            </a:r>
            <a:br>
              <a:rPr lang="en-IN" sz="1600" dirty="0"/>
            </a:br>
            <a:r>
              <a:rPr lang="en-IN" sz="1600" b="0" i="0" dirty="0">
                <a:solidFill>
                  <a:srgbClr val="000000"/>
                </a:solidFill>
                <a:effectLst/>
              </a:rPr>
              <a:t>          </a:t>
            </a:r>
            <a:r>
              <a:rPr lang="en-IN" sz="1600" b="0" i="0" dirty="0">
                <a:effectLst/>
              </a:rPr>
              <a:t>customers.name</a:t>
            </a:r>
            <a:endParaRPr lang="en-US" sz="1600" dirty="0">
              <a:solidFill>
                <a:srgbClr val="000000"/>
              </a:solidFill>
            </a:endParaRPr>
          </a:p>
        </p:txBody>
      </p:sp>
    </p:spTree>
    <p:extLst>
      <p:ext uri="{BB962C8B-B14F-4D97-AF65-F5344CB8AC3E}">
        <p14:creationId xmlns:p14="http://schemas.microsoft.com/office/powerpoint/2010/main" val="2056019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SQL Performance Tuning</a:t>
            </a:r>
            <a:endParaRPr lang="en-IN" dirty="0"/>
          </a:p>
        </p:txBody>
      </p:sp>
      <p:sp>
        <p:nvSpPr>
          <p:cNvPr id="8" name="TextBox 7">
            <a:extLst>
              <a:ext uri="{FF2B5EF4-FFF2-40B4-BE49-F238E27FC236}">
                <a16:creationId xmlns:a16="http://schemas.microsoft.com/office/drawing/2014/main" id="{260342A9-8129-B5F4-6805-8D49C9391E34}"/>
              </a:ext>
            </a:extLst>
          </p:cNvPr>
          <p:cNvSpPr txBox="1"/>
          <p:nvPr/>
        </p:nvSpPr>
        <p:spPr>
          <a:xfrm>
            <a:off x="339524" y="1216612"/>
            <a:ext cx="11269884" cy="1200329"/>
          </a:xfrm>
          <a:prstGeom prst="rect">
            <a:avLst/>
          </a:prstGeom>
          <a:noFill/>
        </p:spPr>
        <p:txBody>
          <a:bodyPr wrap="square">
            <a:spAutoFit/>
          </a:bodyPr>
          <a:lstStyle/>
          <a:p>
            <a:pPr algn="l"/>
            <a:r>
              <a:rPr lang="en-US" b="0" i="0" dirty="0">
                <a:solidFill>
                  <a:srgbClr val="191925"/>
                </a:solidFill>
                <a:effectLst/>
                <a:latin typeface="Graphik Web"/>
              </a:rPr>
              <a:t>SQL Performance is dependent on:</a:t>
            </a:r>
          </a:p>
          <a:p>
            <a:pPr marL="285750" indent="-285750" algn="l">
              <a:buFont typeface="Arial" panose="020B0604020202020204" pitchFamily="34" charset="0"/>
              <a:buChar char="•"/>
            </a:pPr>
            <a:r>
              <a:rPr lang="en-US" b="0" i="0" dirty="0">
                <a:solidFill>
                  <a:srgbClr val="191925"/>
                </a:solidFill>
                <a:effectLst/>
                <a:latin typeface="Graphik Web"/>
              </a:rPr>
              <a:t>Table size: If the query hits one or more tables with millions of rows or more, it could affect performance</a:t>
            </a:r>
          </a:p>
          <a:p>
            <a:pPr marL="285750" indent="-285750" algn="l">
              <a:buFont typeface="Arial" panose="020B0604020202020204" pitchFamily="34" charset="0"/>
              <a:buChar char="•"/>
            </a:pPr>
            <a:r>
              <a:rPr lang="en-US" b="0" i="0" dirty="0">
                <a:solidFill>
                  <a:srgbClr val="191925"/>
                </a:solidFill>
                <a:effectLst/>
                <a:latin typeface="Graphik Web"/>
              </a:rPr>
              <a:t>Joins: If the query joins two tables in a way that substantially increases the row count, the query is likely to be slow</a:t>
            </a:r>
          </a:p>
          <a:p>
            <a:pPr marL="285750" indent="-285750" algn="l">
              <a:buFont typeface="Arial" panose="020B0604020202020204" pitchFamily="34" charset="0"/>
              <a:buChar char="•"/>
            </a:pPr>
            <a:r>
              <a:rPr lang="en-US" b="0" i="0" dirty="0">
                <a:solidFill>
                  <a:srgbClr val="191925"/>
                </a:solidFill>
                <a:effectLst/>
                <a:latin typeface="Graphik Web"/>
              </a:rPr>
              <a:t>Aggregations: Combining multiple rows to produce a result requires more computation than simply retrieving rows</a:t>
            </a:r>
          </a:p>
        </p:txBody>
      </p:sp>
      <p:sp>
        <p:nvSpPr>
          <p:cNvPr id="9" name="TextBox 8">
            <a:extLst>
              <a:ext uri="{FF2B5EF4-FFF2-40B4-BE49-F238E27FC236}">
                <a16:creationId xmlns:a16="http://schemas.microsoft.com/office/drawing/2014/main" id="{E99DF3C8-8466-1C9B-F1D9-B55F1DEB55F4}"/>
              </a:ext>
            </a:extLst>
          </p:cNvPr>
          <p:cNvSpPr txBox="1"/>
          <p:nvPr/>
        </p:nvSpPr>
        <p:spPr>
          <a:xfrm>
            <a:off x="339524" y="2623940"/>
            <a:ext cx="11709722" cy="3416320"/>
          </a:xfrm>
          <a:prstGeom prst="rect">
            <a:avLst/>
          </a:prstGeom>
          <a:noFill/>
        </p:spPr>
        <p:txBody>
          <a:bodyPr wrap="square">
            <a:spAutoFit/>
          </a:bodyPr>
          <a:lstStyle/>
          <a:p>
            <a:pPr algn="l"/>
            <a:r>
              <a:rPr lang="en-US" i="0" dirty="0">
                <a:solidFill>
                  <a:srgbClr val="292929"/>
                </a:solidFill>
                <a:effectLst/>
              </a:rPr>
              <a:t>Best Practices to improve query performance</a:t>
            </a:r>
          </a:p>
          <a:p>
            <a:pPr marL="285750" indent="-285750" algn="l">
              <a:buFont typeface="Arial" panose="020B0604020202020204" pitchFamily="34" charset="0"/>
              <a:buChar char="•"/>
            </a:pPr>
            <a:r>
              <a:rPr lang="en-IN" b="0" i="0" dirty="0">
                <a:solidFill>
                  <a:srgbClr val="191925"/>
                </a:solidFill>
                <a:effectLst/>
                <a:latin typeface="Graphik Web"/>
              </a:rPr>
              <a:t>Reducing table size: </a:t>
            </a:r>
            <a:r>
              <a:rPr lang="en-US" b="0" i="0" dirty="0">
                <a:solidFill>
                  <a:srgbClr val="191925"/>
                </a:solidFill>
                <a:effectLst/>
                <a:latin typeface="Graphik Web"/>
              </a:rPr>
              <a:t>Filtering the data to include only the observations you need can dramatically improve query speed</a:t>
            </a:r>
            <a:endParaRPr lang="en-IN" b="0" i="0" dirty="0">
              <a:solidFill>
                <a:srgbClr val="191925"/>
              </a:solidFill>
              <a:effectLst/>
              <a:latin typeface="Graphik Web"/>
            </a:endParaRPr>
          </a:p>
          <a:p>
            <a:pPr marL="285750" indent="-285750">
              <a:buFont typeface="Arial" panose="020B0604020202020204" pitchFamily="34" charset="0"/>
              <a:buChar char="•"/>
            </a:pPr>
            <a:r>
              <a:rPr lang="en-IN" b="0" i="0" dirty="0">
                <a:solidFill>
                  <a:srgbClr val="191925"/>
                </a:solidFill>
                <a:effectLst/>
                <a:latin typeface="Graphik Web"/>
              </a:rPr>
              <a:t>Making joins less complicated</a:t>
            </a:r>
            <a:r>
              <a:rPr lang="en-IN" b="0" dirty="0">
                <a:solidFill>
                  <a:srgbClr val="292929"/>
                </a:solidFill>
                <a:latin typeface="Graphik Web"/>
              </a:rPr>
              <a:t>: We would </a:t>
            </a:r>
            <a:r>
              <a:rPr lang="en-US" b="0" i="0" dirty="0">
                <a:solidFill>
                  <a:srgbClr val="191925"/>
                </a:solidFill>
                <a:effectLst/>
                <a:latin typeface="Graphik Web"/>
              </a:rPr>
              <a:t>notice considerable improvement by aggregating before joining</a:t>
            </a:r>
          </a:p>
          <a:p>
            <a:pPr marL="285750" indent="-285750">
              <a:buFont typeface="Arial" panose="020B0604020202020204" pitchFamily="34" charset="0"/>
              <a:buChar char="•"/>
            </a:pPr>
            <a:r>
              <a:rPr lang="en-US" b="0" i="0" dirty="0">
                <a:solidFill>
                  <a:srgbClr val="191925"/>
                </a:solidFill>
                <a:effectLst/>
                <a:latin typeface="Graphik Web"/>
              </a:rPr>
              <a:t>Create joins with INNER JOIN (not WHERE): </a:t>
            </a:r>
            <a:r>
              <a:rPr lang="en-US" b="0" i="0" dirty="0">
                <a:solidFill>
                  <a:srgbClr val="000000"/>
                </a:solidFill>
                <a:effectLst/>
                <a:latin typeface="OpenSans"/>
              </a:rPr>
              <a:t>Cartesian Join creates all possible combinations and then filters the rows</a:t>
            </a:r>
            <a:endParaRPr lang="en-US" b="0" i="0" dirty="0">
              <a:solidFill>
                <a:srgbClr val="191925"/>
              </a:solidFill>
              <a:effectLst/>
              <a:latin typeface="Graphik Web"/>
            </a:endParaRPr>
          </a:p>
          <a:p>
            <a:pPr marL="285750" indent="-285750">
              <a:buFont typeface="Arial" panose="020B0604020202020204" pitchFamily="34" charset="0"/>
              <a:buChar char="•"/>
            </a:pPr>
            <a:r>
              <a:rPr lang="en-IN" b="0" i="0" dirty="0">
                <a:solidFill>
                  <a:srgbClr val="191925"/>
                </a:solidFill>
                <a:effectLst/>
                <a:latin typeface="Graphik Web"/>
              </a:rPr>
              <a:t>Making joins faster</a:t>
            </a:r>
            <a:r>
              <a:rPr lang="en-IN" b="0" dirty="0">
                <a:solidFill>
                  <a:srgbClr val="292929"/>
                </a:solidFill>
                <a:latin typeface="Graphik Web"/>
              </a:rPr>
              <a:t>: </a:t>
            </a:r>
            <a:r>
              <a:rPr lang="en-US" b="0" i="0" dirty="0">
                <a:solidFill>
                  <a:srgbClr val="191925"/>
                </a:solidFill>
                <a:effectLst/>
                <a:latin typeface="Graphik Web"/>
              </a:rPr>
              <a:t>Avoid joins on Char fields and avoid using like, </a:t>
            </a:r>
            <a:r>
              <a:rPr lang="en-US" b="0" i="0" dirty="0" err="1">
                <a:solidFill>
                  <a:srgbClr val="191925"/>
                </a:solidFill>
                <a:effectLst/>
                <a:latin typeface="Graphik Web"/>
              </a:rPr>
              <a:t>ilike</a:t>
            </a:r>
            <a:r>
              <a:rPr lang="en-US" b="0" i="0" dirty="0">
                <a:solidFill>
                  <a:srgbClr val="191925"/>
                </a:solidFill>
                <a:effectLst/>
                <a:latin typeface="Graphik Web"/>
              </a:rPr>
              <a:t> in joins</a:t>
            </a:r>
          </a:p>
          <a:p>
            <a:pPr marL="285750" indent="-285750">
              <a:buFont typeface="Arial" panose="020B0604020202020204" pitchFamily="34" charset="0"/>
              <a:buChar char="•"/>
            </a:pPr>
            <a:r>
              <a:rPr lang="en-US" b="0" i="0" dirty="0">
                <a:solidFill>
                  <a:srgbClr val="191925"/>
                </a:solidFill>
                <a:effectLst/>
                <a:latin typeface="Graphik Web"/>
              </a:rPr>
              <a:t>EXPLAIN at the beginning of any working query to get a sense of how long it will take</a:t>
            </a:r>
          </a:p>
          <a:p>
            <a:pPr marL="285750" indent="-285750">
              <a:buFont typeface="Arial" panose="020B0604020202020204" pitchFamily="34" charset="0"/>
              <a:buChar char="•"/>
            </a:pPr>
            <a:r>
              <a:rPr lang="en-US" b="0" i="0" dirty="0">
                <a:solidFill>
                  <a:srgbClr val="191925"/>
                </a:solidFill>
                <a:effectLst/>
                <a:latin typeface="Graphik Web"/>
              </a:rPr>
              <a:t>Select Sparingly: SELECT fields instead of using SELECT *</a:t>
            </a:r>
          </a:p>
          <a:p>
            <a:pPr marL="285750" indent="-285750">
              <a:buFont typeface="Arial" panose="020B0604020202020204" pitchFamily="34" charset="0"/>
              <a:buChar char="•"/>
            </a:pPr>
            <a:r>
              <a:rPr lang="en-IN" b="0" i="0" dirty="0">
                <a:solidFill>
                  <a:srgbClr val="191925"/>
                </a:solidFill>
                <a:effectLst/>
                <a:latin typeface="Graphik Web"/>
              </a:rPr>
              <a:t>Avoid SELECT DISTINCT instead you GROUP BY</a:t>
            </a:r>
          </a:p>
          <a:p>
            <a:pPr marL="285750" indent="-285750">
              <a:buFont typeface="Arial" panose="020B0604020202020204" pitchFamily="34" charset="0"/>
              <a:buChar char="•"/>
            </a:pPr>
            <a:r>
              <a:rPr lang="en-US" b="0" i="0" dirty="0">
                <a:solidFill>
                  <a:srgbClr val="191925"/>
                </a:solidFill>
                <a:effectLst/>
                <a:latin typeface="Graphik Web"/>
              </a:rPr>
              <a:t>Use WHERE instead of HAVING to define filters: HAVING should only be used when filtering on an aggregated field</a:t>
            </a:r>
            <a:endParaRPr lang="en-IN" b="0" i="0" dirty="0">
              <a:solidFill>
                <a:srgbClr val="191925"/>
              </a:solidFill>
              <a:effectLst/>
              <a:latin typeface="Graphik Web"/>
            </a:endParaRPr>
          </a:p>
          <a:p>
            <a:pPr marL="285750" indent="-285750">
              <a:buFont typeface="Arial" panose="020B0604020202020204" pitchFamily="34" charset="0"/>
              <a:buChar char="•"/>
            </a:pPr>
            <a:r>
              <a:rPr lang="en-IN" b="0" i="0" dirty="0">
                <a:solidFill>
                  <a:srgbClr val="191925"/>
                </a:solidFill>
                <a:effectLst/>
                <a:latin typeface="Graphik Web"/>
              </a:rPr>
              <a:t>Avoid Correlated SQL Subqueries: </a:t>
            </a:r>
            <a:r>
              <a:rPr lang="en-US" b="0" i="0" dirty="0">
                <a:solidFill>
                  <a:srgbClr val="191925"/>
                </a:solidFill>
                <a:effectLst/>
                <a:latin typeface="Graphik Web"/>
              </a:rPr>
              <a:t>the inner query is run for each row returned by the outer query</a:t>
            </a:r>
          </a:p>
          <a:p>
            <a:pPr marL="285750" indent="-285750">
              <a:buFont typeface="Arial" panose="020B0604020202020204" pitchFamily="34" charset="0"/>
              <a:buChar char="•"/>
            </a:pPr>
            <a:r>
              <a:rPr lang="en-IN" b="0" i="0" dirty="0">
                <a:solidFill>
                  <a:srgbClr val="191925"/>
                </a:solidFill>
                <a:effectLst/>
                <a:latin typeface="Graphik Web"/>
              </a:rPr>
              <a:t>Avoid Wildcard String Searches: Wildcard searches are costly operations, prefer wildcard at the end if unavoidable</a:t>
            </a:r>
          </a:p>
          <a:p>
            <a:pPr marL="285750" indent="-285750">
              <a:buFont typeface="Arial" panose="020B0604020202020204" pitchFamily="34" charset="0"/>
              <a:buChar char="•"/>
            </a:pPr>
            <a:r>
              <a:rPr lang="en-IN" dirty="0">
                <a:solidFill>
                  <a:srgbClr val="191925"/>
                </a:solidFill>
                <a:latin typeface="Graphik Web"/>
              </a:rPr>
              <a:t>Use of Table/View, Indexes, Partitions</a:t>
            </a:r>
            <a:endParaRPr lang="en-IN" b="0" i="0" dirty="0">
              <a:solidFill>
                <a:srgbClr val="191925"/>
              </a:solidFill>
              <a:effectLst/>
              <a:latin typeface="Graphik Web"/>
            </a:endParaRPr>
          </a:p>
        </p:txBody>
      </p:sp>
    </p:spTree>
    <p:extLst>
      <p:ext uri="{BB962C8B-B14F-4D97-AF65-F5344CB8AC3E}">
        <p14:creationId xmlns:p14="http://schemas.microsoft.com/office/powerpoint/2010/main" val="3529253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Assignment – 1</a:t>
            </a:r>
            <a:endParaRPr lang="en-IN" dirty="0"/>
          </a:p>
        </p:txBody>
      </p:sp>
      <p:sp>
        <p:nvSpPr>
          <p:cNvPr id="9" name="TextBox 8">
            <a:extLst>
              <a:ext uri="{FF2B5EF4-FFF2-40B4-BE49-F238E27FC236}">
                <a16:creationId xmlns:a16="http://schemas.microsoft.com/office/drawing/2014/main" id="{E99DF3C8-8466-1C9B-F1D9-B55F1DEB55F4}"/>
              </a:ext>
            </a:extLst>
          </p:cNvPr>
          <p:cNvSpPr txBox="1"/>
          <p:nvPr/>
        </p:nvSpPr>
        <p:spPr>
          <a:xfrm>
            <a:off x="482278" y="1234978"/>
            <a:ext cx="11709722" cy="3970318"/>
          </a:xfrm>
          <a:prstGeom prst="rect">
            <a:avLst/>
          </a:prstGeom>
          <a:noFill/>
        </p:spPr>
        <p:txBody>
          <a:bodyPr wrap="square" lIns="91440" tIns="45720" rIns="91440" bIns="45720" anchor="t">
            <a:spAutoFit/>
          </a:bodyPr>
          <a:lstStyle/>
          <a:p>
            <a:pPr algn="l"/>
            <a:r>
              <a:rPr lang="en-US" sz="1800" b="1" i="0" dirty="0">
                <a:solidFill>
                  <a:srgbClr val="242424"/>
                </a:solidFill>
                <a:effectLst/>
              </a:rPr>
              <a:t>Data Analysis on </a:t>
            </a:r>
            <a:r>
              <a:rPr lang="en-US" sz="1800" b="1" i="0" dirty="0" err="1">
                <a:solidFill>
                  <a:srgbClr val="242424"/>
                </a:solidFill>
                <a:effectLst/>
              </a:rPr>
              <a:t>tutorial.crunchbase</a:t>
            </a:r>
            <a:r>
              <a:rPr lang="en-US" sz="1800" b="1" i="0" dirty="0">
                <a:solidFill>
                  <a:srgbClr val="242424"/>
                </a:solidFill>
                <a:effectLst/>
              </a:rPr>
              <a:t> tables on mode.com</a:t>
            </a:r>
          </a:p>
          <a:p>
            <a:endParaRPr lang="en-US" dirty="0">
              <a:solidFill>
                <a:srgbClr val="242424"/>
              </a:solidFill>
            </a:endParaRPr>
          </a:p>
          <a:p>
            <a:pPr marL="342900" indent="-342900">
              <a:buAutoNum type="arabicPeriod"/>
            </a:pPr>
            <a:r>
              <a:rPr lang="en-US" sz="1800" dirty="0">
                <a:solidFill>
                  <a:srgbClr val="242424"/>
                </a:solidFill>
                <a:effectLst/>
              </a:rPr>
              <a:t>For different category of acquirers, what is the average number of months since the inception of the acquired company after which they are </a:t>
            </a:r>
            <a:r>
              <a:rPr lang="en-US" dirty="0">
                <a:solidFill>
                  <a:srgbClr val="242424"/>
                </a:solidFill>
              </a:rPr>
              <a:t>acquired</a:t>
            </a:r>
            <a:endParaRPr lang="en-US" dirty="0">
              <a:solidFill>
                <a:srgbClr val="242424"/>
              </a:solidFill>
              <a:cs typeface="Calibri"/>
            </a:endParaRPr>
          </a:p>
          <a:p>
            <a:pPr marL="342900" indent="-342900">
              <a:buAutoNum type="arabicPeriod"/>
            </a:pPr>
            <a:r>
              <a:rPr lang="en-US" dirty="0">
                <a:solidFill>
                  <a:srgbClr val="242424"/>
                </a:solidFill>
              </a:rPr>
              <a:t>Is </a:t>
            </a:r>
            <a:r>
              <a:rPr lang="en-US" sz="1800" dirty="0">
                <a:solidFill>
                  <a:srgbClr val="242424"/>
                </a:solidFill>
                <a:effectLst/>
              </a:rPr>
              <a:t>there any trend for quarters when more companies are acquired</a:t>
            </a:r>
            <a:r>
              <a:rPr lang="en-US" dirty="0">
                <a:solidFill>
                  <a:srgbClr val="242424"/>
                </a:solidFill>
              </a:rPr>
              <a:t> </a:t>
            </a:r>
            <a:endParaRPr lang="en-US" dirty="0">
              <a:solidFill>
                <a:srgbClr val="242424"/>
              </a:solidFill>
              <a:cs typeface="Calibri"/>
            </a:endParaRPr>
          </a:p>
          <a:p>
            <a:pPr marL="342900" indent="-342900">
              <a:buAutoNum type="arabicPeriod"/>
            </a:pPr>
            <a:r>
              <a:rPr lang="en-US" sz="1800" dirty="0">
                <a:solidFill>
                  <a:srgbClr val="242424"/>
                </a:solidFill>
                <a:effectLst/>
              </a:rPr>
              <a:t>For each </a:t>
            </a:r>
            <a:r>
              <a:rPr lang="en-US" sz="1800" dirty="0" err="1">
                <a:solidFill>
                  <a:srgbClr val="242424"/>
                </a:solidFill>
                <a:effectLst/>
              </a:rPr>
              <a:t>company_category_code</a:t>
            </a:r>
            <a:r>
              <a:rPr lang="en-US" sz="1800" dirty="0">
                <a:solidFill>
                  <a:srgbClr val="242424"/>
                </a:solidFill>
                <a:effectLst/>
              </a:rPr>
              <a:t> identify the average </a:t>
            </a:r>
            <a:r>
              <a:rPr lang="en-US" sz="1800" dirty="0" err="1">
                <a:solidFill>
                  <a:srgbClr val="242424"/>
                </a:solidFill>
                <a:effectLst/>
              </a:rPr>
              <a:t>raised_amount_usd</a:t>
            </a:r>
            <a:r>
              <a:rPr lang="en-US" sz="1800" dirty="0">
                <a:solidFill>
                  <a:srgbClr val="242424"/>
                </a:solidFill>
                <a:effectLst/>
              </a:rPr>
              <a:t> per </a:t>
            </a:r>
            <a:r>
              <a:rPr lang="en-US" dirty="0">
                <a:solidFill>
                  <a:srgbClr val="242424"/>
                </a:solidFill>
              </a:rPr>
              <a:t>quarter</a:t>
            </a:r>
            <a:endParaRPr lang="en-US" dirty="0">
              <a:solidFill>
                <a:srgbClr val="242424"/>
              </a:solidFill>
              <a:cs typeface="Calibri"/>
            </a:endParaRPr>
          </a:p>
          <a:p>
            <a:pPr marL="342900" indent="-342900">
              <a:buAutoNum type="arabicPeriod"/>
            </a:pPr>
            <a:r>
              <a:rPr lang="en-US" dirty="0">
                <a:solidFill>
                  <a:srgbClr val="242424"/>
                </a:solidFill>
              </a:rPr>
              <a:t>Which</a:t>
            </a:r>
            <a:r>
              <a:rPr lang="en-US" sz="1800" dirty="0">
                <a:solidFill>
                  <a:srgbClr val="242424"/>
                </a:solidFill>
                <a:effectLst/>
              </a:rPr>
              <a:t> investor (company ) is more likely to invest in USA based companies?</a:t>
            </a:r>
            <a:endParaRPr lang="en-US" dirty="0">
              <a:solidFill>
                <a:srgbClr val="242424"/>
              </a:solidFill>
              <a:cs typeface="Calibri"/>
            </a:endParaRPr>
          </a:p>
          <a:p>
            <a:pPr marL="342900" indent="-342900">
              <a:buAutoNum type="arabicPeriod"/>
            </a:pPr>
            <a:r>
              <a:rPr lang="en-US" sz="1800" dirty="0">
                <a:solidFill>
                  <a:srgbClr val="242424"/>
                </a:solidFill>
                <a:effectLst/>
              </a:rPr>
              <a:t>For different type of funding rounds, what is the average raised amount per </a:t>
            </a:r>
            <a:r>
              <a:rPr lang="en-US" dirty="0">
                <a:solidFill>
                  <a:srgbClr val="242424"/>
                </a:solidFill>
              </a:rPr>
              <a:t>quarter</a:t>
            </a:r>
            <a:endParaRPr lang="en-US" dirty="0">
              <a:solidFill>
                <a:srgbClr val="242424"/>
              </a:solidFill>
              <a:cs typeface="Calibri"/>
            </a:endParaRPr>
          </a:p>
          <a:p>
            <a:pPr marL="342900" indent="-342900">
              <a:buAutoNum type="arabicPeriod"/>
            </a:pPr>
            <a:r>
              <a:rPr lang="en-US" dirty="0">
                <a:solidFill>
                  <a:srgbClr val="242424"/>
                </a:solidFill>
              </a:rPr>
              <a:t>Identify</a:t>
            </a:r>
            <a:r>
              <a:rPr lang="en-US" sz="1800" dirty="0">
                <a:solidFill>
                  <a:srgbClr val="242424"/>
                </a:solidFill>
                <a:effectLst/>
              </a:rPr>
              <a:t> companies that received an investment from Japan following an investment from Great Britain where investor is finance category </a:t>
            </a:r>
            <a:r>
              <a:rPr lang="en-US" dirty="0">
                <a:solidFill>
                  <a:srgbClr val="242424"/>
                </a:solidFill>
              </a:rPr>
              <a:t>company</a:t>
            </a:r>
            <a:endParaRPr lang="en-US" dirty="0">
              <a:solidFill>
                <a:srgbClr val="242424"/>
              </a:solidFill>
              <a:cs typeface="Calibri"/>
            </a:endParaRPr>
          </a:p>
          <a:p>
            <a:pPr marL="342900" indent="-342900">
              <a:buAutoNum type="arabicPeriod"/>
            </a:pPr>
            <a:r>
              <a:rPr lang="en-US" dirty="0">
                <a:solidFill>
                  <a:srgbClr val="242424"/>
                </a:solidFill>
              </a:rPr>
              <a:t>Out</a:t>
            </a:r>
            <a:r>
              <a:rPr lang="en-US" sz="1800" dirty="0">
                <a:solidFill>
                  <a:srgbClr val="242424"/>
                </a:solidFill>
                <a:effectLst/>
              </a:rPr>
              <a:t>  of all 'operating' status companies, which category of companies have the highest average </a:t>
            </a:r>
            <a:r>
              <a:rPr lang="en-US" sz="1800" dirty="0" err="1">
                <a:solidFill>
                  <a:srgbClr val="242424"/>
                </a:solidFill>
                <a:effectLst/>
              </a:rPr>
              <a:t>funding_total_usd</a:t>
            </a:r>
            <a:r>
              <a:rPr lang="en-US" sz="1800" dirty="0">
                <a:solidFill>
                  <a:srgbClr val="242424"/>
                </a:solidFill>
                <a:effectLst/>
              </a:rPr>
              <a:t>?</a:t>
            </a:r>
            <a:endParaRPr lang="en-US" dirty="0">
              <a:solidFill>
                <a:srgbClr val="242424"/>
              </a:solidFill>
              <a:cs typeface="Calibri"/>
            </a:endParaRPr>
          </a:p>
          <a:p>
            <a:pPr marL="342900" indent="-342900">
              <a:buAutoNum type="arabicPeriod"/>
            </a:pPr>
            <a:r>
              <a:rPr lang="en-US" sz="1800" dirty="0">
                <a:solidFill>
                  <a:srgbClr val="242424"/>
                </a:solidFill>
                <a:effectLst/>
              </a:rPr>
              <a:t>For each category, what percent of companies received funding within 3 years of their founding?</a:t>
            </a:r>
            <a:endParaRPr lang="en-US" sz="1800" dirty="0">
              <a:solidFill>
                <a:srgbClr val="242424"/>
              </a:solidFill>
              <a:effectLst/>
              <a:cs typeface="Calibri"/>
            </a:endParaRPr>
          </a:p>
          <a:p>
            <a:pPr marL="342900" indent="-342900">
              <a:buAutoNum type="arabicPeriod"/>
            </a:pPr>
            <a:r>
              <a:rPr lang="en-US" sz="1800" dirty="0">
                <a:solidFill>
                  <a:srgbClr val="242424"/>
                </a:solidFill>
                <a:effectLst/>
              </a:rPr>
              <a:t>Clean the '</a:t>
            </a:r>
            <a:r>
              <a:rPr lang="en-US" sz="1800" dirty="0" err="1">
                <a:solidFill>
                  <a:srgbClr val="242424"/>
                </a:solidFill>
                <a:effectLst/>
              </a:rPr>
              <a:t>last_funding_at</a:t>
            </a:r>
            <a:r>
              <a:rPr lang="en-US" sz="1800" dirty="0">
                <a:solidFill>
                  <a:srgbClr val="242424"/>
                </a:solidFill>
                <a:effectLst/>
              </a:rPr>
              <a:t>' column (convert it to time stamp) and get the time difference with the current time</a:t>
            </a:r>
            <a:r>
              <a:rPr lang="en-US" dirty="0">
                <a:solidFill>
                  <a:srgbClr val="242424"/>
                </a:solidFill>
              </a:rPr>
              <a:t>.</a:t>
            </a:r>
            <a:endParaRPr lang="en-US" dirty="0">
              <a:solidFill>
                <a:srgbClr val="242424"/>
              </a:solidFill>
              <a:cs typeface="Calibri"/>
            </a:endParaRPr>
          </a:p>
          <a:p>
            <a:pPr marL="342900" indent="-342900">
              <a:buAutoNum type="arabicPeriod"/>
            </a:pPr>
            <a:r>
              <a:rPr lang="en-US" dirty="0">
                <a:solidFill>
                  <a:srgbClr val="242424"/>
                </a:solidFill>
                <a:cs typeface="Calibri"/>
              </a:rPr>
              <a:t>Provide additional analysis based on the data in </a:t>
            </a:r>
            <a:r>
              <a:rPr lang="en-US" dirty="0" err="1">
                <a:solidFill>
                  <a:srgbClr val="242424"/>
                </a:solidFill>
                <a:cs typeface="Calibri"/>
              </a:rPr>
              <a:t>crunchbase</a:t>
            </a:r>
            <a:r>
              <a:rPr lang="en-US" dirty="0">
                <a:solidFill>
                  <a:srgbClr val="242424"/>
                </a:solidFill>
                <a:cs typeface="Calibri"/>
              </a:rPr>
              <a:t> tables</a:t>
            </a:r>
          </a:p>
        </p:txBody>
      </p:sp>
      <p:sp>
        <p:nvSpPr>
          <p:cNvPr id="2" name="TextBox 1">
            <a:extLst>
              <a:ext uri="{FF2B5EF4-FFF2-40B4-BE49-F238E27FC236}">
                <a16:creationId xmlns:a16="http://schemas.microsoft.com/office/drawing/2014/main" id="{E76117BE-EB6A-3B30-9E7F-7C140E2C3B39}"/>
              </a:ext>
            </a:extLst>
          </p:cNvPr>
          <p:cNvSpPr txBox="1"/>
          <p:nvPr/>
        </p:nvSpPr>
        <p:spPr>
          <a:xfrm>
            <a:off x="482278" y="5299856"/>
            <a:ext cx="10791464" cy="369332"/>
          </a:xfrm>
          <a:prstGeom prst="rect">
            <a:avLst/>
          </a:prstGeom>
          <a:noFill/>
        </p:spPr>
        <p:txBody>
          <a:bodyPr wrap="square">
            <a:spAutoFit/>
          </a:bodyPr>
          <a:lstStyle/>
          <a:p>
            <a:r>
              <a:rPr lang="en-US" sz="1800" b="1" i="0" dirty="0">
                <a:solidFill>
                  <a:srgbClr val="242424"/>
                </a:solidFill>
                <a:effectLst/>
              </a:rPr>
              <a:t>Submission format: Word document with question, query and screenshot of mode query execution</a:t>
            </a:r>
            <a:endParaRPr lang="en-IN" dirty="0"/>
          </a:p>
        </p:txBody>
      </p:sp>
    </p:spTree>
    <p:extLst>
      <p:ext uri="{BB962C8B-B14F-4D97-AF65-F5344CB8AC3E}">
        <p14:creationId xmlns:p14="http://schemas.microsoft.com/office/powerpoint/2010/main" val="337162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US" dirty="0"/>
              <a:t>Assignment – 2</a:t>
            </a:r>
            <a:endParaRPr lang="en-IN" dirty="0"/>
          </a:p>
        </p:txBody>
      </p:sp>
      <p:sp>
        <p:nvSpPr>
          <p:cNvPr id="9" name="TextBox 8">
            <a:extLst>
              <a:ext uri="{FF2B5EF4-FFF2-40B4-BE49-F238E27FC236}">
                <a16:creationId xmlns:a16="http://schemas.microsoft.com/office/drawing/2014/main" id="{E99DF3C8-8466-1C9B-F1D9-B55F1DEB55F4}"/>
              </a:ext>
            </a:extLst>
          </p:cNvPr>
          <p:cNvSpPr txBox="1"/>
          <p:nvPr/>
        </p:nvSpPr>
        <p:spPr>
          <a:xfrm>
            <a:off x="482278" y="1234978"/>
            <a:ext cx="11709722" cy="3416320"/>
          </a:xfrm>
          <a:prstGeom prst="rect">
            <a:avLst/>
          </a:prstGeom>
          <a:noFill/>
        </p:spPr>
        <p:txBody>
          <a:bodyPr wrap="square" lIns="91440" tIns="45720" rIns="91440" bIns="45720" anchor="t">
            <a:spAutoFit/>
          </a:bodyPr>
          <a:lstStyle/>
          <a:p>
            <a:pPr algn="l"/>
            <a:r>
              <a:rPr lang="en-US" sz="1800" b="1" dirty="0">
                <a:solidFill>
                  <a:srgbClr val="242424"/>
                </a:solidFill>
                <a:effectLst/>
              </a:rPr>
              <a:t>DataMart Creation on </a:t>
            </a:r>
            <a:r>
              <a:rPr lang="en-US" sz="1800" b="1" i="0" dirty="0" err="1">
                <a:solidFill>
                  <a:srgbClr val="242424"/>
                </a:solidFill>
                <a:effectLst/>
              </a:rPr>
              <a:t>tutorial.flights</a:t>
            </a:r>
            <a:r>
              <a:rPr lang="en-US" sz="1800" b="1" i="0" dirty="0">
                <a:solidFill>
                  <a:srgbClr val="242424"/>
                </a:solidFill>
                <a:effectLst/>
              </a:rPr>
              <a:t> on mode.com</a:t>
            </a:r>
          </a:p>
          <a:p>
            <a:pPr algn="l"/>
            <a:r>
              <a:rPr lang="en-US" sz="1800" b="1" i="0" dirty="0">
                <a:solidFill>
                  <a:srgbClr val="242424"/>
                </a:solidFill>
                <a:effectLst/>
              </a:rPr>
              <a:t>The output should contain all the attributes as different columns in the </a:t>
            </a:r>
            <a:r>
              <a:rPr lang="en-US" sz="1800" b="1" i="0" dirty="0" err="1">
                <a:solidFill>
                  <a:srgbClr val="242424"/>
                </a:solidFill>
                <a:effectLst/>
              </a:rPr>
              <a:t>datamart</a:t>
            </a:r>
            <a:r>
              <a:rPr lang="en-US" sz="1800" b="1" i="0" dirty="0">
                <a:solidFill>
                  <a:srgbClr val="242424"/>
                </a:solidFill>
                <a:effectLst/>
              </a:rPr>
              <a:t> created</a:t>
            </a:r>
            <a:br>
              <a:rPr lang="en-US" sz="1800" b="0" i="0" dirty="0">
                <a:solidFill>
                  <a:srgbClr val="242424"/>
                </a:solidFill>
                <a:effectLst/>
              </a:rPr>
            </a:br>
            <a:endParaRPr lang="en-US" dirty="0">
              <a:solidFill>
                <a:srgbClr val="242424"/>
              </a:solidFill>
            </a:endParaRPr>
          </a:p>
          <a:p>
            <a:pPr algn="l"/>
            <a:r>
              <a:rPr lang="en-US" dirty="0">
                <a:solidFill>
                  <a:srgbClr val="242424"/>
                </a:solidFill>
              </a:rPr>
              <a:t>Create a DataMart at airline level with different features like</a:t>
            </a:r>
          </a:p>
          <a:p>
            <a:pPr marL="342900" indent="-342900">
              <a:buAutoNum type="arabicPeriod"/>
            </a:pPr>
            <a:r>
              <a:rPr lang="en-US" sz="1800" dirty="0">
                <a:solidFill>
                  <a:srgbClr val="242424"/>
                </a:solidFill>
                <a:effectLst/>
              </a:rPr>
              <a:t>Total Number of flights</a:t>
            </a:r>
            <a:endParaRPr lang="en-US" sz="1800" dirty="0">
              <a:solidFill>
                <a:srgbClr val="242424"/>
              </a:solidFill>
              <a:effectLst/>
              <a:cs typeface="Calibri"/>
            </a:endParaRPr>
          </a:p>
          <a:p>
            <a:pPr marL="342900" indent="-342900" algn="l">
              <a:buAutoNum type="arabicPeriod"/>
            </a:pPr>
            <a:r>
              <a:rPr lang="en-US" dirty="0">
                <a:solidFill>
                  <a:srgbClr val="242424"/>
                </a:solidFill>
              </a:rPr>
              <a:t>Total Number of delayed flights (Based on arrival delay)</a:t>
            </a:r>
          </a:p>
          <a:p>
            <a:pPr marL="342900" indent="-342900" algn="l">
              <a:buAutoNum type="arabicPeriod"/>
            </a:pPr>
            <a:r>
              <a:rPr lang="en-US" dirty="0">
                <a:solidFill>
                  <a:srgbClr val="242424"/>
                </a:solidFill>
              </a:rPr>
              <a:t>Percentage of delayed flights</a:t>
            </a:r>
          </a:p>
          <a:p>
            <a:pPr marL="342900" indent="-342900">
              <a:buAutoNum type="arabicPeriod"/>
            </a:pPr>
            <a:r>
              <a:rPr lang="en-US" sz="1800" dirty="0">
                <a:solidFill>
                  <a:srgbClr val="242424"/>
                </a:solidFill>
                <a:effectLst/>
              </a:rPr>
              <a:t>Total Number of </a:t>
            </a:r>
            <a:r>
              <a:rPr lang="en-US" dirty="0">
                <a:solidFill>
                  <a:srgbClr val="242424"/>
                </a:solidFill>
              </a:rPr>
              <a:t>cancelled flights</a:t>
            </a:r>
            <a:r>
              <a:rPr lang="en-US" sz="1800" dirty="0">
                <a:solidFill>
                  <a:srgbClr val="242424"/>
                </a:solidFill>
                <a:effectLst/>
              </a:rPr>
              <a:t> (All reasons)</a:t>
            </a:r>
            <a:endParaRPr lang="en-US" sz="1800" dirty="0">
              <a:solidFill>
                <a:srgbClr val="242424"/>
              </a:solidFill>
              <a:effectLst/>
              <a:cs typeface="Calibri"/>
            </a:endParaRPr>
          </a:p>
          <a:p>
            <a:pPr marL="342900" indent="-342900">
              <a:buFontTx/>
              <a:buAutoNum type="arabicPeriod"/>
            </a:pPr>
            <a:r>
              <a:rPr lang="en-US" dirty="0">
                <a:solidFill>
                  <a:srgbClr val="242424"/>
                </a:solidFill>
              </a:rPr>
              <a:t>Percentage of cancelled flights</a:t>
            </a:r>
            <a:endParaRPr lang="en-US" sz="1800" dirty="0">
              <a:solidFill>
                <a:srgbClr val="242424"/>
              </a:solidFill>
              <a:effectLst/>
            </a:endParaRPr>
          </a:p>
          <a:p>
            <a:pPr marL="342900" indent="-342900" algn="l">
              <a:buAutoNum type="arabicPeriod"/>
            </a:pPr>
            <a:r>
              <a:rPr lang="en-US" dirty="0">
                <a:solidFill>
                  <a:srgbClr val="242424"/>
                </a:solidFill>
              </a:rPr>
              <a:t>Give Rank number to each airline based on percentage of delayed flights</a:t>
            </a:r>
          </a:p>
          <a:p>
            <a:pPr marL="342900" indent="-342900">
              <a:buAutoNum type="arabicPeriod"/>
            </a:pPr>
            <a:r>
              <a:rPr lang="en-US" dirty="0">
                <a:solidFill>
                  <a:srgbClr val="242424"/>
                </a:solidFill>
              </a:rPr>
              <a:t>Give Rank number to each airline based on number of destinations it covers</a:t>
            </a:r>
            <a:endParaRPr lang="en-US" dirty="0">
              <a:solidFill>
                <a:srgbClr val="242424"/>
              </a:solidFill>
              <a:cs typeface="Calibri"/>
            </a:endParaRPr>
          </a:p>
          <a:p>
            <a:pPr marL="342900" indent="-342900">
              <a:buAutoNum type="arabicPeriod"/>
            </a:pPr>
            <a:r>
              <a:rPr lang="en-US" dirty="0">
                <a:solidFill>
                  <a:srgbClr val="242424"/>
                </a:solidFill>
                <a:cs typeface="Calibri"/>
              </a:rPr>
              <a:t>Add additional features which can help understand airlines better based on their performance</a:t>
            </a:r>
          </a:p>
        </p:txBody>
      </p:sp>
      <p:sp>
        <p:nvSpPr>
          <p:cNvPr id="3" name="TextBox 2">
            <a:extLst>
              <a:ext uri="{FF2B5EF4-FFF2-40B4-BE49-F238E27FC236}">
                <a16:creationId xmlns:a16="http://schemas.microsoft.com/office/drawing/2014/main" id="{9B534AE0-84C0-FB3A-307D-87CD63E5DF78}"/>
              </a:ext>
            </a:extLst>
          </p:cNvPr>
          <p:cNvSpPr txBox="1"/>
          <p:nvPr/>
        </p:nvSpPr>
        <p:spPr>
          <a:xfrm>
            <a:off x="482278" y="5253690"/>
            <a:ext cx="10791464" cy="369332"/>
          </a:xfrm>
          <a:prstGeom prst="rect">
            <a:avLst/>
          </a:prstGeom>
          <a:noFill/>
        </p:spPr>
        <p:txBody>
          <a:bodyPr wrap="square">
            <a:spAutoFit/>
          </a:bodyPr>
          <a:lstStyle/>
          <a:p>
            <a:r>
              <a:rPr lang="en-US" sz="1800" b="1" i="0" dirty="0">
                <a:solidFill>
                  <a:srgbClr val="242424"/>
                </a:solidFill>
                <a:effectLst/>
              </a:rPr>
              <a:t>Submission format: Word document with question, query and screenshot of mode query execution</a:t>
            </a:r>
            <a:endParaRPr lang="en-IN" dirty="0"/>
          </a:p>
        </p:txBody>
      </p:sp>
    </p:spTree>
    <p:extLst>
      <p:ext uri="{BB962C8B-B14F-4D97-AF65-F5344CB8AC3E}">
        <p14:creationId xmlns:p14="http://schemas.microsoft.com/office/powerpoint/2010/main" val="1127591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F25C7E-1D5C-354F-B7A5-AE6DECC470F8}"/>
              </a:ext>
            </a:extLst>
          </p:cNvPr>
          <p:cNvSpPr>
            <a:spLocks noGrp="1"/>
          </p:cNvSpPr>
          <p:nvPr>
            <p:ph idx="1"/>
          </p:nvPr>
        </p:nvSpPr>
        <p:spPr>
          <a:xfrm>
            <a:off x="838200" y="2638425"/>
            <a:ext cx="10515600" cy="2485016"/>
          </a:xfrm>
        </p:spPr>
        <p:txBody>
          <a:bodyPr>
            <a:normAutofit/>
          </a:bodyPr>
          <a:lstStyle/>
          <a:p>
            <a:pPr algn="ctr"/>
            <a:r>
              <a:rPr lang="en-US" sz="4000" dirty="0"/>
              <a:t>Thank You</a:t>
            </a:r>
          </a:p>
        </p:txBody>
      </p:sp>
    </p:spTree>
    <p:extLst>
      <p:ext uri="{BB962C8B-B14F-4D97-AF65-F5344CB8AC3E}">
        <p14:creationId xmlns:p14="http://schemas.microsoft.com/office/powerpoint/2010/main" val="347664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Handling Null values</a:t>
            </a:r>
          </a:p>
        </p:txBody>
      </p:sp>
      <p:sp>
        <p:nvSpPr>
          <p:cNvPr id="9" name="TextBox 8">
            <a:extLst>
              <a:ext uri="{FF2B5EF4-FFF2-40B4-BE49-F238E27FC236}">
                <a16:creationId xmlns:a16="http://schemas.microsoft.com/office/drawing/2014/main" id="{FE989712-B684-12D0-79A4-A8B4E8CAF770}"/>
              </a:ext>
            </a:extLst>
          </p:cNvPr>
          <p:cNvSpPr txBox="1"/>
          <p:nvPr/>
        </p:nvSpPr>
        <p:spPr>
          <a:xfrm>
            <a:off x="398583" y="1009613"/>
            <a:ext cx="10515600" cy="1354217"/>
          </a:xfrm>
          <a:prstGeom prst="rect">
            <a:avLst/>
          </a:prstGeom>
          <a:noFill/>
        </p:spPr>
        <p:txBody>
          <a:bodyPr wrap="square">
            <a:spAutoFit/>
          </a:bodyPr>
          <a:lstStyle/>
          <a:p>
            <a:pPr marL="285750" indent="-285750">
              <a:buFont typeface="Arial" panose="020B0604020202020204" pitchFamily="34" charset="0"/>
              <a:buChar char="•"/>
            </a:pPr>
            <a:r>
              <a:rPr lang="en-US" sz="1600" b="0" i="0" dirty="0">
                <a:solidFill>
                  <a:srgbClr val="292929"/>
                </a:solidFill>
                <a:effectLst/>
              </a:rPr>
              <a:t>NULL is used in SQL to indicate that a value doesn’t exist in the database</a:t>
            </a:r>
          </a:p>
          <a:p>
            <a:pPr marL="285750" indent="-285750">
              <a:buFont typeface="Arial" panose="020B0604020202020204" pitchFamily="34" charset="0"/>
              <a:buChar char="•"/>
            </a:pPr>
            <a:r>
              <a:rPr lang="en-US" sz="1600" b="0" i="0" dirty="0">
                <a:solidFill>
                  <a:srgbClr val="292929"/>
                </a:solidFill>
                <a:effectLst/>
              </a:rPr>
              <a:t>While NULL indicates the absence of a value, the empty string and zero both represent actual values</a:t>
            </a:r>
          </a:p>
          <a:p>
            <a:pPr marL="285750" indent="-285750">
              <a:buFont typeface="Arial" panose="020B0604020202020204" pitchFamily="34" charset="0"/>
              <a:buChar char="•"/>
            </a:pPr>
            <a:r>
              <a:rPr lang="en-US" sz="1600" b="0" i="0" dirty="0">
                <a:solidFill>
                  <a:srgbClr val="292929"/>
                </a:solidFill>
                <a:effectLst/>
              </a:rPr>
              <a:t>Misunderstanding how NULL works in SQL can result in unexpected errors and output</a:t>
            </a:r>
            <a:endParaRPr lang="en-US" sz="1600" dirty="0">
              <a:solidFill>
                <a:srgbClr val="292929"/>
              </a:solidFill>
            </a:endParaRPr>
          </a:p>
          <a:p>
            <a:pPr marL="285750" indent="-285750">
              <a:buFont typeface="Arial" panose="020B0604020202020204" pitchFamily="34" charset="0"/>
              <a:buChar char="•"/>
            </a:pPr>
            <a:r>
              <a:rPr lang="en-US" sz="1600" dirty="0">
                <a:solidFill>
                  <a:srgbClr val="292929"/>
                </a:solidFill>
              </a:rPr>
              <a:t>We cannot use the comparison operators, =,&lt;,&gt;,&lt;&gt;, to test for NULL values</a:t>
            </a:r>
          </a:p>
          <a:p>
            <a:pPr marL="285750" indent="-285750">
              <a:buFont typeface="Arial" panose="020B0604020202020204" pitchFamily="34" charset="0"/>
              <a:buChar char="•"/>
            </a:pPr>
            <a:r>
              <a:rPr lang="en-US" sz="1600" dirty="0">
                <a:solidFill>
                  <a:srgbClr val="292929"/>
                </a:solidFill>
              </a:rPr>
              <a:t>We have to use IS NULL and IS NOT NULL predicates for checking null values</a:t>
            </a:r>
            <a:endParaRPr lang="en-IN" sz="1600" dirty="0">
              <a:solidFill>
                <a:srgbClr val="292929"/>
              </a:solidFill>
            </a:endParaRPr>
          </a:p>
        </p:txBody>
      </p:sp>
      <p:graphicFrame>
        <p:nvGraphicFramePr>
          <p:cNvPr id="14" name="Table 13">
            <a:extLst>
              <a:ext uri="{FF2B5EF4-FFF2-40B4-BE49-F238E27FC236}">
                <a16:creationId xmlns:a16="http://schemas.microsoft.com/office/drawing/2014/main" id="{71D3CA9D-B3E3-E731-3325-1D5BE598E121}"/>
              </a:ext>
            </a:extLst>
          </p:cNvPr>
          <p:cNvGraphicFramePr>
            <a:graphicFrameLocks noGrp="1"/>
          </p:cNvGraphicFramePr>
          <p:nvPr>
            <p:extLst>
              <p:ext uri="{D42A27DB-BD31-4B8C-83A1-F6EECF244321}">
                <p14:modId xmlns:p14="http://schemas.microsoft.com/office/powerpoint/2010/main" val="1806324760"/>
              </p:ext>
            </p:extLst>
          </p:nvPr>
        </p:nvGraphicFramePr>
        <p:xfrm>
          <a:off x="838200" y="2565549"/>
          <a:ext cx="10515600" cy="1726902"/>
        </p:xfrm>
        <a:graphic>
          <a:graphicData uri="http://schemas.openxmlformats.org/drawingml/2006/table">
            <a:tbl>
              <a:tblPr/>
              <a:tblGrid>
                <a:gridCol w="509135">
                  <a:extLst>
                    <a:ext uri="{9D8B030D-6E8A-4147-A177-3AD203B41FA5}">
                      <a16:colId xmlns:a16="http://schemas.microsoft.com/office/drawing/2014/main" val="866348653"/>
                    </a:ext>
                  </a:extLst>
                </a:gridCol>
                <a:gridCol w="1703645">
                  <a:extLst>
                    <a:ext uri="{9D8B030D-6E8A-4147-A177-3AD203B41FA5}">
                      <a16:colId xmlns:a16="http://schemas.microsoft.com/office/drawing/2014/main" val="1535844935"/>
                    </a:ext>
                  </a:extLst>
                </a:gridCol>
                <a:gridCol w="2976482">
                  <a:extLst>
                    <a:ext uri="{9D8B030D-6E8A-4147-A177-3AD203B41FA5}">
                      <a16:colId xmlns:a16="http://schemas.microsoft.com/office/drawing/2014/main" val="3224333852"/>
                    </a:ext>
                  </a:extLst>
                </a:gridCol>
                <a:gridCol w="2212780">
                  <a:extLst>
                    <a:ext uri="{9D8B030D-6E8A-4147-A177-3AD203B41FA5}">
                      <a16:colId xmlns:a16="http://schemas.microsoft.com/office/drawing/2014/main" val="2624428781"/>
                    </a:ext>
                  </a:extLst>
                </a:gridCol>
                <a:gridCol w="1429494">
                  <a:extLst>
                    <a:ext uri="{9D8B030D-6E8A-4147-A177-3AD203B41FA5}">
                      <a16:colId xmlns:a16="http://schemas.microsoft.com/office/drawing/2014/main" val="941039712"/>
                    </a:ext>
                  </a:extLst>
                </a:gridCol>
                <a:gridCol w="1684064">
                  <a:extLst>
                    <a:ext uri="{9D8B030D-6E8A-4147-A177-3AD203B41FA5}">
                      <a16:colId xmlns:a16="http://schemas.microsoft.com/office/drawing/2014/main" val="1248915979"/>
                    </a:ext>
                  </a:extLst>
                </a:gridCol>
              </a:tblGrid>
              <a:tr h="287817">
                <a:tc>
                  <a:txBody>
                    <a:bodyPr/>
                    <a:lstStyle/>
                    <a:p>
                      <a:pPr algn="ctr" fontAlgn="ctr"/>
                      <a:r>
                        <a:rPr lang="en-IN" sz="1600" b="1" i="0" u="none" strike="noStrike" dirty="0">
                          <a:solidFill>
                            <a:schemeClr val="bg1"/>
                          </a:solidFill>
                          <a:effectLst/>
                          <a:latin typeface="+mn-lt"/>
                        </a:rPr>
                        <a:t>id</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b"/>
                      <a:r>
                        <a:rPr lang="en-IN" sz="1600" b="1" i="0" u="none" strike="noStrike" dirty="0">
                          <a:solidFill>
                            <a:srgbClr val="FFFFFF"/>
                          </a:solidFill>
                          <a:effectLst/>
                          <a:latin typeface="+mn-lt"/>
                        </a:rPr>
                        <a:t>employee</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b"/>
                      <a:r>
                        <a:rPr lang="en-IN" sz="1600" b="1" i="0" u="none" strike="noStrike" dirty="0">
                          <a:solidFill>
                            <a:srgbClr val="FFFFFF"/>
                          </a:solidFill>
                          <a:effectLst/>
                          <a:latin typeface="+mn-lt"/>
                        </a:rPr>
                        <a:t>email1</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b"/>
                      <a:r>
                        <a:rPr lang="en-IN" sz="1600" b="1" i="0" u="none" strike="noStrike" dirty="0">
                          <a:solidFill>
                            <a:srgbClr val="FFFFFF"/>
                          </a:solidFill>
                          <a:effectLst/>
                          <a:latin typeface="+mn-lt"/>
                        </a:rPr>
                        <a:t>email2</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b"/>
                      <a:r>
                        <a:rPr lang="en-IN" sz="1600" b="1" i="0" u="none" strike="noStrike" dirty="0">
                          <a:solidFill>
                            <a:srgbClr val="FFFFFF"/>
                          </a:solidFill>
                          <a:effectLst/>
                          <a:latin typeface="+mn-lt"/>
                        </a:rPr>
                        <a:t>phone</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tc>
                  <a:txBody>
                    <a:bodyPr/>
                    <a:lstStyle/>
                    <a:p>
                      <a:pPr algn="ctr" fontAlgn="b"/>
                      <a:r>
                        <a:rPr lang="en-IN" sz="1600" b="1" i="0" u="none" strike="noStrike" dirty="0">
                          <a:solidFill>
                            <a:srgbClr val="FFFFFF"/>
                          </a:solidFill>
                          <a:effectLst/>
                          <a:latin typeface="+mn-lt"/>
                        </a:rPr>
                        <a:t>salary</a:t>
                      </a: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3766254163"/>
                  </a:ext>
                </a:extLst>
              </a:tr>
              <a:tr h="287817">
                <a:tc>
                  <a:txBody>
                    <a:bodyPr/>
                    <a:lstStyle/>
                    <a:p>
                      <a:pPr algn="r" fontAlgn="ctr"/>
                      <a:r>
                        <a:rPr lang="en-IN" sz="1600" b="0" i="0" u="none" strike="noStrike">
                          <a:solidFill>
                            <a:srgbClr val="000000"/>
                          </a:solidFill>
                          <a:effectLst/>
                          <a:latin typeface="+mn-lt"/>
                        </a:rPr>
                        <a:t>1</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Stan Marsh</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NULL</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smarsh@gmail.com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740-097-0951</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25,000</a:t>
                      </a: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050079607"/>
                  </a:ext>
                </a:extLst>
              </a:tr>
              <a:tr h="287817">
                <a:tc>
                  <a:txBody>
                    <a:bodyPr/>
                    <a:lstStyle/>
                    <a:p>
                      <a:pPr algn="r" fontAlgn="ctr"/>
                      <a:r>
                        <a:rPr lang="en-IN" sz="1600" b="0" i="0" u="none" strike="noStrike">
                          <a:solidFill>
                            <a:srgbClr val="000000"/>
                          </a:solidFill>
                          <a:effectLst/>
                          <a:latin typeface="+mn-lt"/>
                        </a:rPr>
                        <a:t>2</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Butters Stotch</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bstotch@spelementary.com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bstotch@gmail.com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NULL</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Calibri"/>
                          <a:ea typeface="+mn-ea"/>
                          <a:cs typeface="+mn-cs"/>
                        </a:rPr>
                        <a:t>25,000</a:t>
                      </a: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07173415"/>
                  </a:ext>
                </a:extLst>
              </a:tr>
              <a:tr h="287817">
                <a:tc>
                  <a:txBody>
                    <a:bodyPr/>
                    <a:lstStyle/>
                    <a:p>
                      <a:pPr algn="r" fontAlgn="ctr"/>
                      <a:r>
                        <a:rPr lang="en-IN" sz="1600" b="0" i="0" u="none" strike="noStrike">
                          <a:solidFill>
                            <a:srgbClr val="000000"/>
                          </a:solidFill>
                          <a:effectLst/>
                          <a:latin typeface="+mn-lt"/>
                        </a:rPr>
                        <a:t>3</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Kenny McCormick</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NULL</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NULL</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mn-lt"/>
                      </a:endParaRP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Calibri"/>
                          <a:ea typeface="+mn-ea"/>
                          <a:cs typeface="+mn-cs"/>
                        </a:rPr>
                        <a:t>15,000</a:t>
                      </a: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76051320"/>
                  </a:ext>
                </a:extLst>
              </a:tr>
              <a:tr h="287817">
                <a:tc>
                  <a:txBody>
                    <a:bodyPr/>
                    <a:lstStyle/>
                    <a:p>
                      <a:pPr algn="r" fontAlgn="ctr"/>
                      <a:r>
                        <a:rPr lang="en-IN" sz="1600" b="0" i="0" u="none" strike="noStrike">
                          <a:solidFill>
                            <a:srgbClr val="000000"/>
                          </a:solidFill>
                          <a:effectLst/>
                          <a:latin typeface="+mn-lt"/>
                        </a:rPr>
                        <a:t>4</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Kyle Broflovski</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kbroflovski@spelementary.com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kbroflovski@gmail.com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619-722-2491</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000000"/>
                        </a:solidFill>
                        <a:effectLst/>
                        <a:uLnTx/>
                        <a:uFillTx/>
                        <a:latin typeface="Calibri"/>
                        <a:ea typeface="+mn-ea"/>
                        <a:cs typeface="+mn-cs"/>
                      </a:endParaRP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9466122"/>
                  </a:ext>
                </a:extLst>
              </a:tr>
              <a:tr h="287817">
                <a:tc>
                  <a:txBody>
                    <a:bodyPr/>
                    <a:lstStyle/>
                    <a:p>
                      <a:pPr algn="r" fontAlgn="ctr"/>
                      <a:r>
                        <a:rPr lang="en-IN" sz="1600" b="0" i="0" u="none" strike="noStrike">
                          <a:solidFill>
                            <a:srgbClr val="000000"/>
                          </a:solidFill>
                          <a:effectLst/>
                          <a:latin typeface="+mn-lt"/>
                        </a:rPr>
                        <a:t>666</a:t>
                      </a:r>
                    </a:p>
                  </a:txBody>
                  <a:tcPr marL="6350" marR="6350" marT="6350" marB="0" anchor="ctr">
                    <a:lnL w="6350" cap="flat" cmpd="sng" algn="ctr">
                      <a:solidFill>
                        <a:srgbClr val="4472C4"/>
                      </a:solidFill>
                      <a:prstDash val="solid"/>
                      <a:round/>
                      <a:headEnd type="none" w="med" len="med"/>
                      <a:tailEnd type="none" w="med" len="med"/>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Eric Cartman</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ecartman@spelementary.com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ecartman@gmail.com</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a:solidFill>
                            <a:srgbClr val="000000"/>
                          </a:solidFill>
                          <a:effectLst/>
                          <a:latin typeface="+mn-lt"/>
                        </a:rPr>
                        <a:t>740-6733-5671</a:t>
                      </a:r>
                    </a:p>
                  </a:txBody>
                  <a:tcPr marL="6350" marR="6350" marT="635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l" fontAlgn="b"/>
                      <a:r>
                        <a:rPr lang="en-IN" sz="1600" b="0" i="0" u="none" strike="noStrike" dirty="0">
                          <a:solidFill>
                            <a:srgbClr val="000000"/>
                          </a:solidFill>
                          <a:effectLst/>
                          <a:latin typeface="+mn-lt"/>
                        </a:rPr>
                        <a:t>NULL</a:t>
                      </a:r>
                    </a:p>
                  </a:txBody>
                  <a:tcPr marL="6350" marR="6350" marT="6350" marB="0" anchor="b">
                    <a:lnL>
                      <a:noFill/>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033135886"/>
                  </a:ext>
                </a:extLst>
              </a:tr>
            </a:tbl>
          </a:graphicData>
        </a:graphic>
      </p:graphicFrame>
      <p:sp>
        <p:nvSpPr>
          <p:cNvPr id="18" name="TextBox 17">
            <a:extLst>
              <a:ext uri="{FF2B5EF4-FFF2-40B4-BE49-F238E27FC236}">
                <a16:creationId xmlns:a16="http://schemas.microsoft.com/office/drawing/2014/main" id="{8B0FB89E-8290-58DA-3A59-29AB3642FC3D}"/>
              </a:ext>
            </a:extLst>
          </p:cNvPr>
          <p:cNvSpPr txBox="1"/>
          <p:nvPr/>
        </p:nvSpPr>
        <p:spPr>
          <a:xfrm>
            <a:off x="398583" y="4608728"/>
            <a:ext cx="10955217" cy="1323439"/>
          </a:xfrm>
          <a:prstGeom prst="rect">
            <a:avLst/>
          </a:prstGeom>
          <a:noFill/>
        </p:spPr>
        <p:txBody>
          <a:bodyPr wrap="square">
            <a:spAutoFit/>
          </a:bodyPr>
          <a:lstStyle/>
          <a:p>
            <a:r>
              <a:rPr lang="en-US" sz="1600" dirty="0">
                <a:solidFill>
                  <a:srgbClr val="0000CD"/>
                </a:solidFill>
              </a:rPr>
              <a:t>SELECT</a:t>
            </a:r>
            <a:r>
              <a:rPr lang="en-US" sz="1600" b="1" i="0" dirty="0">
                <a:solidFill>
                  <a:srgbClr val="292929"/>
                </a:solidFill>
                <a:effectLst/>
              </a:rPr>
              <a:t> </a:t>
            </a:r>
            <a:r>
              <a:rPr lang="en-US" sz="1600" dirty="0">
                <a:solidFill>
                  <a:srgbClr val="292929"/>
                </a:solidFill>
              </a:rPr>
              <a:t>id</a:t>
            </a:r>
            <a:r>
              <a:rPr lang="en-US" sz="1600" b="0" i="0" dirty="0">
                <a:solidFill>
                  <a:srgbClr val="292929"/>
                </a:solidFill>
                <a:effectLst/>
              </a:rPr>
              <a:t>, </a:t>
            </a:r>
            <a:r>
              <a:rPr lang="en-US" sz="1600" dirty="0">
                <a:solidFill>
                  <a:srgbClr val="292929"/>
                </a:solidFill>
              </a:rPr>
              <a:t>e</a:t>
            </a:r>
            <a:r>
              <a:rPr lang="en-US" sz="1600" b="0" i="0" dirty="0">
                <a:solidFill>
                  <a:srgbClr val="292929"/>
                </a:solidFill>
                <a:effectLst/>
              </a:rPr>
              <a:t>mployee </a:t>
            </a:r>
            <a:r>
              <a:rPr lang="en-US" sz="1600" dirty="0">
                <a:solidFill>
                  <a:srgbClr val="0000CD"/>
                </a:solidFill>
              </a:rPr>
              <a:t>FROM</a:t>
            </a:r>
            <a:r>
              <a:rPr lang="en-US" sz="1600" b="1" i="0" dirty="0">
                <a:solidFill>
                  <a:srgbClr val="292929"/>
                </a:solidFill>
                <a:effectLst/>
              </a:rPr>
              <a:t> </a:t>
            </a:r>
            <a:r>
              <a:rPr lang="en-US" sz="1600" b="0" i="0" dirty="0" err="1">
                <a:solidFill>
                  <a:srgbClr val="292929"/>
                </a:solidFill>
                <a:effectLst/>
              </a:rPr>
              <a:t>tblSouthPark</a:t>
            </a:r>
            <a:r>
              <a:rPr lang="en-US" sz="1600" b="0" i="0" dirty="0">
                <a:solidFill>
                  <a:srgbClr val="292929"/>
                </a:solidFill>
                <a:effectLst/>
              </a:rPr>
              <a:t> </a:t>
            </a:r>
            <a:r>
              <a:rPr lang="en-US" sz="1600" dirty="0">
                <a:solidFill>
                  <a:srgbClr val="0000CD"/>
                </a:solidFill>
              </a:rPr>
              <a:t>WHERE</a:t>
            </a:r>
            <a:r>
              <a:rPr lang="en-US" sz="1600" b="0" i="0" dirty="0">
                <a:solidFill>
                  <a:srgbClr val="292929"/>
                </a:solidFill>
                <a:effectLst/>
              </a:rPr>
              <a:t> CAST(salary </a:t>
            </a:r>
            <a:r>
              <a:rPr lang="en-US" sz="1600" dirty="0">
                <a:solidFill>
                  <a:srgbClr val="0000CD"/>
                </a:solidFill>
              </a:rPr>
              <a:t>AS</a:t>
            </a:r>
            <a:r>
              <a:rPr lang="en-US" sz="1600" b="0" i="0" dirty="0">
                <a:solidFill>
                  <a:srgbClr val="292929"/>
                </a:solidFill>
                <a:effectLst/>
              </a:rPr>
              <a:t> </a:t>
            </a:r>
            <a:r>
              <a:rPr lang="en-US" sz="1600" dirty="0">
                <a:solidFill>
                  <a:srgbClr val="0000CD"/>
                </a:solidFill>
              </a:rPr>
              <a:t>INT</a:t>
            </a:r>
            <a:r>
              <a:rPr lang="en-US" sz="1600" b="0" i="0" dirty="0">
                <a:solidFill>
                  <a:srgbClr val="292929"/>
                </a:solidFill>
                <a:effectLst/>
              </a:rPr>
              <a:t>) &lt; 20000;</a:t>
            </a:r>
          </a:p>
          <a:p>
            <a:r>
              <a:rPr lang="en-US" sz="1600" dirty="0">
                <a:solidFill>
                  <a:srgbClr val="0000CD"/>
                </a:solidFill>
              </a:rPr>
              <a:t>SELECT</a:t>
            </a:r>
            <a:r>
              <a:rPr lang="en-US" sz="1600" b="1" i="0" dirty="0">
                <a:solidFill>
                  <a:srgbClr val="292929"/>
                </a:solidFill>
                <a:effectLst/>
              </a:rPr>
              <a:t> </a:t>
            </a:r>
            <a:r>
              <a:rPr lang="en-US" sz="1600" dirty="0">
                <a:solidFill>
                  <a:srgbClr val="292929"/>
                </a:solidFill>
              </a:rPr>
              <a:t>id</a:t>
            </a:r>
            <a:r>
              <a:rPr lang="en-US" sz="1600" b="0" i="0" dirty="0">
                <a:solidFill>
                  <a:srgbClr val="292929"/>
                </a:solidFill>
                <a:effectLst/>
              </a:rPr>
              <a:t>, </a:t>
            </a:r>
            <a:r>
              <a:rPr lang="en-US" sz="1600" dirty="0">
                <a:solidFill>
                  <a:srgbClr val="292929"/>
                </a:solidFill>
              </a:rPr>
              <a:t>e</a:t>
            </a:r>
            <a:r>
              <a:rPr lang="en-US" sz="1600" b="0" i="0" dirty="0">
                <a:solidFill>
                  <a:srgbClr val="292929"/>
                </a:solidFill>
                <a:effectLst/>
              </a:rPr>
              <a:t>mployee </a:t>
            </a:r>
            <a:r>
              <a:rPr lang="en-US" sz="1600" dirty="0">
                <a:solidFill>
                  <a:srgbClr val="0000CD"/>
                </a:solidFill>
              </a:rPr>
              <a:t>FROM</a:t>
            </a:r>
            <a:r>
              <a:rPr lang="en-US" sz="1600" b="1" i="0" dirty="0">
                <a:solidFill>
                  <a:srgbClr val="292929"/>
                </a:solidFill>
                <a:effectLst/>
              </a:rPr>
              <a:t> </a:t>
            </a:r>
            <a:r>
              <a:rPr lang="en-US" sz="1600" b="0" i="0" dirty="0" err="1">
                <a:solidFill>
                  <a:srgbClr val="292929"/>
                </a:solidFill>
                <a:effectLst/>
              </a:rPr>
              <a:t>tblSouthPark</a:t>
            </a:r>
            <a:r>
              <a:rPr lang="en-US" sz="1600" b="0" i="0" dirty="0">
                <a:solidFill>
                  <a:srgbClr val="292929"/>
                </a:solidFill>
                <a:effectLst/>
              </a:rPr>
              <a:t> </a:t>
            </a:r>
            <a:r>
              <a:rPr lang="en-US" sz="1600" dirty="0">
                <a:solidFill>
                  <a:srgbClr val="0000CD"/>
                </a:solidFill>
              </a:rPr>
              <a:t>WHERE</a:t>
            </a:r>
            <a:r>
              <a:rPr lang="en-US" sz="1600" b="0" i="0" dirty="0">
                <a:solidFill>
                  <a:srgbClr val="292929"/>
                </a:solidFill>
                <a:effectLst/>
              </a:rPr>
              <a:t> CAST(salary </a:t>
            </a:r>
            <a:r>
              <a:rPr lang="en-US" sz="1600" dirty="0">
                <a:solidFill>
                  <a:srgbClr val="0000CD"/>
                </a:solidFill>
              </a:rPr>
              <a:t>AS</a:t>
            </a:r>
            <a:r>
              <a:rPr lang="en-US" sz="1600" b="0" i="0" dirty="0">
                <a:solidFill>
                  <a:srgbClr val="292929"/>
                </a:solidFill>
                <a:effectLst/>
              </a:rPr>
              <a:t> </a:t>
            </a:r>
            <a:r>
              <a:rPr lang="en-US" sz="1600" dirty="0">
                <a:solidFill>
                  <a:srgbClr val="0000CD"/>
                </a:solidFill>
              </a:rPr>
              <a:t>INT</a:t>
            </a:r>
            <a:r>
              <a:rPr lang="en-US" sz="1600" b="0" i="0" dirty="0">
                <a:solidFill>
                  <a:srgbClr val="292929"/>
                </a:solidFill>
                <a:effectLst/>
              </a:rPr>
              <a:t>) &gt; 20000;</a:t>
            </a:r>
          </a:p>
          <a:p>
            <a:r>
              <a:rPr lang="en-US" sz="1600" dirty="0">
                <a:solidFill>
                  <a:srgbClr val="0000CD"/>
                </a:solidFill>
              </a:rPr>
              <a:t>SELECT</a:t>
            </a:r>
            <a:r>
              <a:rPr lang="en-US" sz="1600" b="1" i="0" dirty="0">
                <a:solidFill>
                  <a:srgbClr val="292929"/>
                </a:solidFill>
                <a:effectLst/>
              </a:rPr>
              <a:t> </a:t>
            </a:r>
            <a:r>
              <a:rPr lang="en-US" sz="1600" dirty="0">
                <a:solidFill>
                  <a:srgbClr val="292929"/>
                </a:solidFill>
              </a:rPr>
              <a:t>id</a:t>
            </a:r>
            <a:r>
              <a:rPr lang="en-US" sz="1600" b="0" i="0" dirty="0">
                <a:solidFill>
                  <a:srgbClr val="292929"/>
                </a:solidFill>
                <a:effectLst/>
              </a:rPr>
              <a:t>, </a:t>
            </a:r>
            <a:r>
              <a:rPr lang="en-US" sz="1600" dirty="0">
                <a:solidFill>
                  <a:srgbClr val="292929"/>
                </a:solidFill>
              </a:rPr>
              <a:t>e</a:t>
            </a:r>
            <a:r>
              <a:rPr lang="en-US" sz="1600" b="0" i="0" dirty="0">
                <a:solidFill>
                  <a:srgbClr val="292929"/>
                </a:solidFill>
                <a:effectLst/>
              </a:rPr>
              <a:t>mployee </a:t>
            </a:r>
            <a:r>
              <a:rPr lang="en-US" sz="1600" dirty="0">
                <a:solidFill>
                  <a:srgbClr val="0000CD"/>
                </a:solidFill>
              </a:rPr>
              <a:t>FROM</a:t>
            </a:r>
            <a:r>
              <a:rPr lang="en-US" sz="1600" b="1" i="0" dirty="0">
                <a:solidFill>
                  <a:srgbClr val="292929"/>
                </a:solidFill>
                <a:effectLst/>
              </a:rPr>
              <a:t> </a:t>
            </a:r>
            <a:r>
              <a:rPr lang="en-US" sz="1600" b="0" i="0" dirty="0" err="1">
                <a:solidFill>
                  <a:srgbClr val="292929"/>
                </a:solidFill>
                <a:effectLst/>
              </a:rPr>
              <a:t>tblSouthPark</a:t>
            </a:r>
            <a:r>
              <a:rPr lang="en-US" sz="1600" b="0" i="0" dirty="0">
                <a:solidFill>
                  <a:srgbClr val="292929"/>
                </a:solidFill>
                <a:effectLst/>
              </a:rPr>
              <a:t> </a:t>
            </a:r>
            <a:r>
              <a:rPr lang="en-US" sz="1600" dirty="0">
                <a:solidFill>
                  <a:srgbClr val="0000CD"/>
                </a:solidFill>
              </a:rPr>
              <a:t>WHERE</a:t>
            </a:r>
            <a:r>
              <a:rPr lang="en-US" sz="1600" b="0" i="0" dirty="0">
                <a:solidFill>
                  <a:srgbClr val="292929"/>
                </a:solidFill>
                <a:effectLst/>
              </a:rPr>
              <a:t> salary = </a:t>
            </a:r>
            <a:r>
              <a:rPr lang="en-US" sz="1600" dirty="0">
                <a:solidFill>
                  <a:srgbClr val="0000CD"/>
                </a:solidFill>
              </a:rPr>
              <a:t>NULL</a:t>
            </a:r>
            <a:r>
              <a:rPr lang="en-US" sz="1600" b="0" i="0" dirty="0">
                <a:solidFill>
                  <a:srgbClr val="292929"/>
                </a:solidFill>
                <a:effectLst/>
              </a:rPr>
              <a:t>;</a:t>
            </a:r>
            <a:endParaRPr lang="en-US" sz="1600" b="1" i="0" dirty="0">
              <a:solidFill>
                <a:srgbClr val="292929"/>
              </a:solidFill>
              <a:effectLst/>
            </a:endParaRPr>
          </a:p>
          <a:p>
            <a:r>
              <a:rPr lang="en-US" sz="1600" dirty="0">
                <a:solidFill>
                  <a:srgbClr val="0000CD"/>
                </a:solidFill>
              </a:rPr>
              <a:t>SELECT</a:t>
            </a:r>
            <a:r>
              <a:rPr lang="en-US" sz="1600" b="1" i="0" dirty="0">
                <a:solidFill>
                  <a:srgbClr val="292929"/>
                </a:solidFill>
                <a:effectLst/>
              </a:rPr>
              <a:t> </a:t>
            </a:r>
            <a:r>
              <a:rPr lang="en-US" sz="1600" dirty="0">
                <a:solidFill>
                  <a:srgbClr val="292929"/>
                </a:solidFill>
              </a:rPr>
              <a:t>id</a:t>
            </a:r>
            <a:r>
              <a:rPr lang="en-US" sz="1600" b="0" i="0" dirty="0">
                <a:solidFill>
                  <a:srgbClr val="292929"/>
                </a:solidFill>
                <a:effectLst/>
              </a:rPr>
              <a:t>, </a:t>
            </a:r>
            <a:r>
              <a:rPr lang="en-US" sz="1600" dirty="0">
                <a:solidFill>
                  <a:srgbClr val="292929"/>
                </a:solidFill>
              </a:rPr>
              <a:t>e</a:t>
            </a:r>
            <a:r>
              <a:rPr lang="en-US" sz="1600" b="0" i="0" dirty="0">
                <a:solidFill>
                  <a:srgbClr val="292929"/>
                </a:solidFill>
                <a:effectLst/>
              </a:rPr>
              <a:t>mployee </a:t>
            </a:r>
            <a:r>
              <a:rPr lang="en-US" sz="1600" dirty="0">
                <a:solidFill>
                  <a:srgbClr val="0000CD"/>
                </a:solidFill>
              </a:rPr>
              <a:t>FROM</a:t>
            </a:r>
            <a:r>
              <a:rPr lang="en-US" sz="1600" b="1" i="0" dirty="0">
                <a:solidFill>
                  <a:srgbClr val="292929"/>
                </a:solidFill>
                <a:effectLst/>
              </a:rPr>
              <a:t> </a:t>
            </a:r>
            <a:r>
              <a:rPr lang="en-US" sz="1600" b="0" i="0" dirty="0" err="1">
                <a:solidFill>
                  <a:srgbClr val="292929"/>
                </a:solidFill>
                <a:effectLst/>
              </a:rPr>
              <a:t>tblSouthPark</a:t>
            </a:r>
            <a:r>
              <a:rPr lang="en-US" sz="1600" b="0" i="0" dirty="0">
                <a:solidFill>
                  <a:srgbClr val="292929"/>
                </a:solidFill>
                <a:effectLst/>
              </a:rPr>
              <a:t> </a:t>
            </a:r>
            <a:r>
              <a:rPr lang="en-US" sz="1600" dirty="0">
                <a:solidFill>
                  <a:srgbClr val="0000CD"/>
                </a:solidFill>
              </a:rPr>
              <a:t>WHERE</a:t>
            </a:r>
            <a:r>
              <a:rPr lang="en-US" sz="1600" b="0" i="0" dirty="0">
                <a:solidFill>
                  <a:srgbClr val="292929"/>
                </a:solidFill>
                <a:effectLst/>
              </a:rPr>
              <a:t> </a:t>
            </a:r>
            <a:r>
              <a:rPr lang="en-US" sz="1600" dirty="0">
                <a:solidFill>
                  <a:srgbClr val="292929"/>
                </a:solidFill>
              </a:rPr>
              <a:t>s</a:t>
            </a:r>
            <a:r>
              <a:rPr lang="en-US" sz="1600" b="0" i="0" dirty="0">
                <a:solidFill>
                  <a:srgbClr val="292929"/>
                </a:solidFill>
                <a:effectLst/>
              </a:rPr>
              <a:t>alary IS </a:t>
            </a:r>
            <a:r>
              <a:rPr lang="en-US" sz="1600" dirty="0">
                <a:solidFill>
                  <a:srgbClr val="0000CD"/>
                </a:solidFill>
              </a:rPr>
              <a:t>NULL</a:t>
            </a:r>
            <a:r>
              <a:rPr lang="en-US" sz="1600" b="0" i="0" dirty="0">
                <a:solidFill>
                  <a:srgbClr val="292929"/>
                </a:solidFill>
                <a:effectLst/>
              </a:rPr>
              <a:t>;</a:t>
            </a:r>
            <a:endParaRPr lang="en-US" sz="1600" b="1" i="0" dirty="0">
              <a:solidFill>
                <a:srgbClr val="292929"/>
              </a:solidFill>
              <a:effectLst/>
            </a:endParaRPr>
          </a:p>
          <a:p>
            <a:r>
              <a:rPr lang="en-US" sz="1600" dirty="0">
                <a:solidFill>
                  <a:srgbClr val="0000CD"/>
                </a:solidFill>
              </a:rPr>
              <a:t>SELECT</a:t>
            </a:r>
            <a:r>
              <a:rPr lang="en-US" sz="1600" b="1" i="0" dirty="0">
                <a:solidFill>
                  <a:srgbClr val="292929"/>
                </a:solidFill>
                <a:effectLst/>
              </a:rPr>
              <a:t> </a:t>
            </a:r>
            <a:r>
              <a:rPr lang="en-US" sz="1600" dirty="0">
                <a:solidFill>
                  <a:srgbClr val="292929"/>
                </a:solidFill>
              </a:rPr>
              <a:t>id</a:t>
            </a:r>
            <a:r>
              <a:rPr lang="en-US" sz="1600" b="0" i="0" dirty="0">
                <a:solidFill>
                  <a:srgbClr val="292929"/>
                </a:solidFill>
                <a:effectLst/>
              </a:rPr>
              <a:t>, </a:t>
            </a:r>
            <a:r>
              <a:rPr lang="en-US" sz="1600" dirty="0">
                <a:solidFill>
                  <a:srgbClr val="292929"/>
                </a:solidFill>
              </a:rPr>
              <a:t>e</a:t>
            </a:r>
            <a:r>
              <a:rPr lang="en-US" sz="1600" b="0" i="0" dirty="0">
                <a:solidFill>
                  <a:srgbClr val="292929"/>
                </a:solidFill>
                <a:effectLst/>
              </a:rPr>
              <a:t>mployee, </a:t>
            </a:r>
            <a:r>
              <a:rPr lang="en-US" sz="1600" dirty="0">
                <a:solidFill>
                  <a:srgbClr val="0000CD"/>
                </a:solidFill>
              </a:rPr>
              <a:t>COALESCE</a:t>
            </a:r>
            <a:r>
              <a:rPr lang="en-US" sz="1600" b="0" i="0" dirty="0">
                <a:solidFill>
                  <a:srgbClr val="292929"/>
                </a:solidFill>
                <a:effectLst/>
              </a:rPr>
              <a:t>(email1, email2, 'N/A') </a:t>
            </a:r>
            <a:r>
              <a:rPr lang="en-US" sz="1600" dirty="0">
                <a:solidFill>
                  <a:srgbClr val="0000CD"/>
                </a:solidFill>
              </a:rPr>
              <a:t>AS</a:t>
            </a:r>
            <a:r>
              <a:rPr lang="en-US" sz="1600" dirty="0">
                <a:solidFill>
                  <a:srgbClr val="292929"/>
                </a:solidFill>
              </a:rPr>
              <a:t> e</a:t>
            </a:r>
            <a:r>
              <a:rPr lang="en-US" sz="1600" b="0" i="0" dirty="0">
                <a:solidFill>
                  <a:srgbClr val="292929"/>
                </a:solidFill>
                <a:effectLst/>
              </a:rPr>
              <a:t>mail </a:t>
            </a:r>
            <a:r>
              <a:rPr lang="en-US" sz="1600" dirty="0">
                <a:solidFill>
                  <a:srgbClr val="0000CD"/>
                </a:solidFill>
              </a:rPr>
              <a:t>FROM</a:t>
            </a:r>
            <a:r>
              <a:rPr lang="en-US" sz="1600" b="0" i="0" dirty="0">
                <a:solidFill>
                  <a:srgbClr val="292929"/>
                </a:solidFill>
                <a:effectLst/>
              </a:rPr>
              <a:t> </a:t>
            </a:r>
            <a:r>
              <a:rPr lang="en-US" sz="1600" b="0" i="0" dirty="0" err="1">
                <a:solidFill>
                  <a:srgbClr val="292929"/>
                </a:solidFill>
                <a:effectLst/>
              </a:rPr>
              <a:t>TblSouthPark</a:t>
            </a:r>
            <a:r>
              <a:rPr lang="en-US" sz="1600" b="0" i="0" dirty="0">
                <a:solidFill>
                  <a:srgbClr val="292929"/>
                </a:solidFill>
                <a:effectLst/>
              </a:rPr>
              <a:t>;</a:t>
            </a:r>
            <a:endParaRPr lang="en-IN" sz="1600" dirty="0"/>
          </a:p>
        </p:txBody>
      </p:sp>
    </p:spTree>
    <p:extLst>
      <p:ext uri="{BB962C8B-B14F-4D97-AF65-F5344CB8AC3E}">
        <p14:creationId xmlns:p14="http://schemas.microsoft.com/office/powerpoint/2010/main" val="2385251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10353"/>
            <a:ext cx="10515600" cy="664536"/>
          </a:xfrm>
        </p:spPr>
        <p:txBody>
          <a:bodyPr>
            <a:normAutofit/>
          </a:bodyPr>
          <a:lstStyle/>
          <a:p>
            <a:r>
              <a:rPr lang="en-IN" dirty="0"/>
              <a:t>SQL EXISTS Operator</a:t>
            </a:r>
          </a:p>
        </p:txBody>
      </p:sp>
      <p:sp>
        <p:nvSpPr>
          <p:cNvPr id="3" name="Rectangle: Rounded Corners 2">
            <a:extLst>
              <a:ext uri="{FF2B5EF4-FFF2-40B4-BE49-F238E27FC236}">
                <a16:creationId xmlns:a16="http://schemas.microsoft.com/office/drawing/2014/main" id="{834BFCBC-1171-9347-9E03-B73B0B3CD1C4}"/>
              </a:ext>
            </a:extLst>
          </p:cNvPr>
          <p:cNvSpPr/>
          <p:nvPr/>
        </p:nvSpPr>
        <p:spPr>
          <a:xfrm>
            <a:off x="285508" y="1892644"/>
            <a:ext cx="6609028" cy="173664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0" i="0" dirty="0">
                <a:solidFill>
                  <a:srgbClr val="0000CD"/>
                </a:solidFill>
                <a:effectLst/>
                <a:latin typeface="Consolas" panose="020B0609020204030204" pitchFamily="49" charset="0"/>
              </a:rPr>
              <a:t>SELECT</a:t>
            </a:r>
            <a:r>
              <a:rPr lang="en-US" sz="1600" b="0" i="0" dirty="0">
                <a:solidFill>
                  <a:srgbClr val="000000"/>
                </a:solidFill>
                <a:effectLst/>
                <a:latin typeface="Consolas" panose="020B0609020204030204" pitchFamily="49" charset="0"/>
              </a:rPr>
              <a:t> </a:t>
            </a:r>
            <a:r>
              <a:rPr lang="en-US" sz="1600" b="0" i="1" dirty="0" err="1">
                <a:solidFill>
                  <a:srgbClr val="000000"/>
                </a:solidFill>
                <a:effectLst/>
                <a:latin typeface="Consolas" panose="020B0609020204030204" pitchFamily="49" charset="0"/>
              </a:rPr>
              <a:t>column_name</a:t>
            </a:r>
            <a:r>
              <a:rPr lang="en-US" sz="1600" b="0" i="1" dirty="0">
                <a:solidFill>
                  <a:srgbClr val="000000"/>
                </a:solidFill>
                <a:effectLst/>
                <a:latin typeface="Consolas" panose="020B0609020204030204" pitchFamily="49" charset="0"/>
              </a:rPr>
              <a:t>(s)</a:t>
            </a:r>
            <a:br>
              <a:rPr lang="en-US" sz="1600" dirty="0"/>
            </a:br>
            <a:r>
              <a:rPr lang="en-US" sz="1600" b="0" i="0" dirty="0">
                <a:solidFill>
                  <a:srgbClr val="0000CD"/>
                </a:solidFill>
                <a:effectLst/>
                <a:latin typeface="Consolas" panose="020B0609020204030204" pitchFamily="49" charset="0"/>
              </a:rPr>
              <a:t>FROM</a:t>
            </a:r>
            <a:r>
              <a:rPr lang="en-US" sz="1600" b="0" i="0" dirty="0">
                <a:solidFill>
                  <a:srgbClr val="000000"/>
                </a:solidFill>
                <a:effectLst/>
                <a:latin typeface="Consolas" panose="020B0609020204030204" pitchFamily="49" charset="0"/>
              </a:rPr>
              <a:t> </a:t>
            </a:r>
            <a:r>
              <a:rPr lang="en-US" sz="1600" b="0" i="1" dirty="0" err="1">
                <a:solidFill>
                  <a:srgbClr val="000000"/>
                </a:solidFill>
                <a:effectLst/>
                <a:latin typeface="Consolas" panose="020B0609020204030204" pitchFamily="49" charset="0"/>
              </a:rPr>
              <a:t>table_name</a:t>
            </a:r>
            <a:br>
              <a:rPr lang="en-US" sz="1600" dirty="0"/>
            </a:br>
            <a:r>
              <a:rPr lang="en-US" sz="1600" b="0" i="0" dirty="0">
                <a:solidFill>
                  <a:srgbClr val="0000CD"/>
                </a:solidFill>
                <a:effectLst/>
                <a:latin typeface="Consolas" panose="020B0609020204030204" pitchFamily="49" charset="0"/>
              </a:rPr>
              <a:t>WHERE</a:t>
            </a:r>
            <a:r>
              <a:rPr lang="en-US" sz="1600" b="0" i="0" dirty="0">
                <a:solidFill>
                  <a:srgbClr val="000000"/>
                </a:solidFill>
                <a:effectLst/>
                <a:latin typeface="Consolas" panose="020B0609020204030204" pitchFamily="49" charset="0"/>
              </a:rPr>
              <a:t> </a:t>
            </a:r>
            <a:r>
              <a:rPr lang="en-US" sz="1600" b="0" i="0" dirty="0">
                <a:solidFill>
                  <a:srgbClr val="0000CD"/>
                </a:solidFill>
                <a:effectLst/>
                <a:latin typeface="Consolas" panose="020B0609020204030204" pitchFamily="49" charset="0"/>
              </a:rPr>
              <a:t>EXISTS</a:t>
            </a:r>
          </a:p>
          <a:p>
            <a:r>
              <a:rPr lang="en-US" sz="1600" dirty="0">
                <a:solidFill>
                  <a:srgbClr val="0000CD"/>
                </a:solidFill>
                <a:latin typeface="Consolas" panose="020B0609020204030204" pitchFamily="49" charset="0"/>
              </a:rPr>
              <a:t>     </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SELECT</a:t>
            </a:r>
            <a:r>
              <a:rPr lang="en-US" sz="1600" b="0" i="0" dirty="0">
                <a:solidFill>
                  <a:srgbClr val="000000"/>
                </a:solidFill>
                <a:effectLst/>
                <a:latin typeface="Consolas" panose="020B0609020204030204" pitchFamily="49" charset="0"/>
              </a:rPr>
              <a:t> </a:t>
            </a:r>
            <a:r>
              <a:rPr lang="en-US" sz="1600" b="0" i="1" dirty="0" err="1">
                <a:solidFill>
                  <a:srgbClr val="000000"/>
                </a:solidFill>
                <a:effectLst/>
                <a:latin typeface="Consolas" panose="020B0609020204030204" pitchFamily="49" charset="0"/>
              </a:rPr>
              <a:t>column_name</a:t>
            </a:r>
            <a:r>
              <a:rPr lang="en-US" sz="1600" b="0" i="1" dirty="0">
                <a:solidFill>
                  <a:srgbClr val="000000"/>
                </a:solidFill>
                <a:effectLst/>
                <a:latin typeface="Consolas" panose="020B0609020204030204" pitchFamily="49" charset="0"/>
              </a:rPr>
              <a:t> </a:t>
            </a:r>
          </a:p>
          <a:p>
            <a:r>
              <a:rPr lang="en-US" sz="1600" b="0" i="0" dirty="0">
                <a:solidFill>
                  <a:srgbClr val="0000CD"/>
                </a:solidFill>
                <a:effectLst/>
                <a:latin typeface="Consolas" panose="020B0609020204030204" pitchFamily="49" charset="0"/>
              </a:rPr>
              <a:t>     FROM</a:t>
            </a:r>
            <a:r>
              <a:rPr lang="en-US" sz="1600" b="0" i="0" dirty="0">
                <a:solidFill>
                  <a:srgbClr val="000000"/>
                </a:solidFill>
                <a:effectLst/>
                <a:latin typeface="Consolas" panose="020B0609020204030204" pitchFamily="49" charset="0"/>
              </a:rPr>
              <a:t> </a:t>
            </a:r>
            <a:r>
              <a:rPr lang="en-US" sz="1600" b="0" i="1" dirty="0" err="1">
                <a:solidFill>
                  <a:srgbClr val="000000"/>
                </a:solidFill>
                <a:effectLst/>
                <a:latin typeface="Consolas" panose="020B0609020204030204" pitchFamily="49" charset="0"/>
              </a:rPr>
              <a:t>table_name</a:t>
            </a:r>
            <a:r>
              <a:rPr lang="en-US" sz="1600" b="0" i="0" dirty="0">
                <a:solidFill>
                  <a:srgbClr val="000000"/>
                </a:solidFill>
                <a:effectLst/>
                <a:latin typeface="Consolas" panose="020B0609020204030204" pitchFamily="49" charset="0"/>
              </a:rPr>
              <a:t> </a:t>
            </a:r>
          </a:p>
          <a:p>
            <a:r>
              <a:rPr lang="en-US" sz="1600" b="0" i="0" dirty="0">
                <a:solidFill>
                  <a:srgbClr val="0000CD"/>
                </a:solidFill>
                <a:effectLst/>
                <a:latin typeface="Consolas" panose="020B0609020204030204" pitchFamily="49" charset="0"/>
              </a:rPr>
              <a:t>     WHERE</a:t>
            </a:r>
            <a:r>
              <a:rPr lang="en-US" sz="1600" b="0" i="0" dirty="0">
                <a:solidFill>
                  <a:srgbClr val="FF0000"/>
                </a:solidFill>
                <a:effectLst/>
                <a:latin typeface="Consolas" panose="020B0609020204030204" pitchFamily="49" charset="0"/>
              </a:rPr>
              <a:t> </a:t>
            </a:r>
            <a:r>
              <a:rPr lang="en-US" sz="1600" b="0" i="1" dirty="0">
                <a:solidFill>
                  <a:srgbClr val="000000"/>
                </a:solidFill>
                <a:effectLst/>
                <a:latin typeface="Consolas" panose="020B0609020204030204" pitchFamily="49" charset="0"/>
              </a:rPr>
              <a:t>condition</a:t>
            </a:r>
            <a:r>
              <a:rPr lang="en-US" sz="1600" b="0" i="0" dirty="0">
                <a:solidFill>
                  <a:srgbClr val="000000"/>
                </a:solidFill>
                <a:effectLst/>
                <a:latin typeface="Consolas" panose="020B0609020204030204" pitchFamily="49" charset="0"/>
              </a:rPr>
              <a:t>);</a:t>
            </a:r>
            <a:endParaRPr lang="en-US" sz="1600" dirty="0">
              <a:solidFill>
                <a:srgbClr val="000000"/>
              </a:solidFill>
            </a:endParaRPr>
          </a:p>
        </p:txBody>
      </p:sp>
      <p:sp>
        <p:nvSpPr>
          <p:cNvPr id="2" name="Rectangle 1">
            <a:extLst>
              <a:ext uri="{FF2B5EF4-FFF2-40B4-BE49-F238E27FC236}">
                <a16:creationId xmlns:a16="http://schemas.microsoft.com/office/drawing/2014/main" id="{7769EF13-5394-7331-4180-61C5EA694E1B}"/>
              </a:ext>
            </a:extLst>
          </p:cNvPr>
          <p:cNvSpPr>
            <a:spLocks noChangeArrowheads="1"/>
          </p:cNvSpPr>
          <p:nvPr/>
        </p:nvSpPr>
        <p:spPr bwMode="auto">
          <a:xfrm>
            <a:off x="162417" y="1139830"/>
            <a:ext cx="685521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The </a:t>
            </a:r>
            <a:r>
              <a:rPr kumimoji="0" lang="en-US" altLang="en-US" sz="1600" b="0" i="0" u="none" strike="noStrike" cap="none" normalizeH="0" baseline="0" dirty="0">
                <a:ln>
                  <a:noFill/>
                </a:ln>
                <a:solidFill>
                  <a:srgbClr val="DC143C"/>
                </a:solidFill>
                <a:effectLst/>
                <a:latin typeface="+mn-lt"/>
              </a:rPr>
              <a:t>EXISTS</a:t>
            </a:r>
            <a:r>
              <a:rPr kumimoji="0" lang="en-US" altLang="en-US" sz="1600" b="0" i="0" u="none" strike="noStrike" cap="none" normalizeH="0" baseline="0" dirty="0">
                <a:ln>
                  <a:noFill/>
                </a:ln>
                <a:solidFill>
                  <a:srgbClr val="000000"/>
                </a:solidFill>
                <a:effectLst/>
                <a:latin typeface="+mn-lt"/>
              </a:rPr>
              <a:t> operator is used to test for the existence of any record in a subquery.</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rPr>
              <a:t>The </a:t>
            </a:r>
            <a:r>
              <a:rPr kumimoji="0" lang="en-US" altLang="en-US" sz="1600" b="0" i="0" u="none" strike="noStrike" cap="none" normalizeH="0" baseline="0" dirty="0">
                <a:ln>
                  <a:noFill/>
                </a:ln>
                <a:solidFill>
                  <a:srgbClr val="DC143C"/>
                </a:solidFill>
                <a:effectLst/>
                <a:latin typeface="+mn-lt"/>
              </a:rPr>
              <a:t>EXISTS</a:t>
            </a:r>
            <a:r>
              <a:rPr kumimoji="0" lang="en-US" altLang="en-US" sz="1600" b="0" i="0" u="none" strike="noStrike" cap="none" normalizeH="0" baseline="0" dirty="0">
                <a:ln>
                  <a:noFill/>
                </a:ln>
                <a:solidFill>
                  <a:srgbClr val="000000"/>
                </a:solidFill>
                <a:effectLst/>
                <a:latin typeface="+mn-lt"/>
              </a:rPr>
              <a:t> operator returns TRUE if the subquery returns one or more records.</a:t>
            </a:r>
            <a:endParaRPr kumimoji="0" lang="en-US" altLang="en-US" sz="1600" b="0" i="0" u="none" strike="noStrike" cap="none" normalizeH="0" baseline="0" dirty="0">
              <a:ln>
                <a:noFill/>
              </a:ln>
              <a:solidFill>
                <a:schemeClr val="tx1"/>
              </a:solidFill>
              <a:effectLst/>
              <a:latin typeface="+mn-lt"/>
            </a:endParaRPr>
          </a:p>
        </p:txBody>
      </p:sp>
      <p:sp>
        <p:nvSpPr>
          <p:cNvPr id="8" name="Rectangle: Rounded Corners 7">
            <a:extLst>
              <a:ext uri="{FF2B5EF4-FFF2-40B4-BE49-F238E27FC236}">
                <a16:creationId xmlns:a16="http://schemas.microsoft.com/office/drawing/2014/main" id="{2E0421B7-10E2-1961-37C8-BB62F5FE344F}"/>
              </a:ext>
            </a:extLst>
          </p:cNvPr>
          <p:cNvSpPr/>
          <p:nvPr/>
        </p:nvSpPr>
        <p:spPr>
          <a:xfrm>
            <a:off x="285508" y="3952686"/>
            <a:ext cx="6609028" cy="200906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0" i="0" dirty="0">
                <a:solidFill>
                  <a:srgbClr val="0000CD"/>
                </a:solidFill>
                <a:effectLst/>
                <a:latin typeface="Consolas" panose="020B0609020204030204" pitchFamily="49" charset="0"/>
              </a:rPr>
              <a:t>SELECT</a:t>
            </a:r>
            <a:r>
              <a:rPr lang="en-US" sz="1600" b="0" i="0" dirty="0">
                <a:solidFill>
                  <a:srgbClr val="000000"/>
                </a:solidFill>
                <a:effectLst/>
                <a:latin typeface="Consolas" panose="020B0609020204030204" pitchFamily="49" charset="0"/>
              </a:rPr>
              <a:t> </a:t>
            </a:r>
            <a:r>
              <a:rPr lang="en-US" sz="1600" b="0" i="0" dirty="0" err="1">
                <a:solidFill>
                  <a:srgbClr val="000000"/>
                </a:solidFill>
                <a:effectLst/>
                <a:latin typeface="Consolas" panose="020B0609020204030204" pitchFamily="49" charset="0"/>
              </a:rPr>
              <a:t>SupplierName</a:t>
            </a:r>
            <a:br>
              <a:rPr lang="en-US" sz="1600" dirty="0"/>
            </a:br>
            <a:r>
              <a:rPr lang="en-US" sz="1600" b="0" i="0" dirty="0">
                <a:solidFill>
                  <a:srgbClr val="0000CD"/>
                </a:solidFill>
                <a:effectLst/>
                <a:latin typeface="Consolas" panose="020B0609020204030204" pitchFamily="49" charset="0"/>
              </a:rPr>
              <a:t>FROM</a:t>
            </a:r>
            <a:r>
              <a:rPr lang="en-US" sz="1600" b="0" i="0" dirty="0">
                <a:solidFill>
                  <a:srgbClr val="000000"/>
                </a:solidFill>
                <a:effectLst/>
                <a:latin typeface="Consolas" panose="020B0609020204030204" pitchFamily="49" charset="0"/>
              </a:rPr>
              <a:t> Suppliers</a:t>
            </a:r>
            <a:br>
              <a:rPr lang="en-US" sz="1600" dirty="0"/>
            </a:br>
            <a:r>
              <a:rPr lang="en-US" sz="1600" b="0" i="0" dirty="0">
                <a:solidFill>
                  <a:srgbClr val="0000CD"/>
                </a:solidFill>
                <a:effectLst/>
                <a:latin typeface="Consolas" panose="020B0609020204030204" pitchFamily="49" charset="0"/>
              </a:rPr>
              <a:t>WHERE</a:t>
            </a:r>
            <a:r>
              <a:rPr lang="en-US" sz="1600" b="0" i="0" dirty="0">
                <a:solidFill>
                  <a:srgbClr val="000000"/>
                </a:solidFill>
                <a:effectLst/>
                <a:latin typeface="Consolas" panose="020B0609020204030204" pitchFamily="49" charset="0"/>
              </a:rPr>
              <a:t> </a:t>
            </a:r>
            <a:r>
              <a:rPr lang="en-US" sz="1600" b="0" i="0" dirty="0">
                <a:solidFill>
                  <a:srgbClr val="0000CD"/>
                </a:solidFill>
                <a:effectLst/>
                <a:latin typeface="Consolas" panose="020B0609020204030204" pitchFamily="49" charset="0"/>
              </a:rPr>
              <a:t>EXISTS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b="0" i="0" dirty="0">
                <a:solidFill>
                  <a:srgbClr val="000000"/>
                </a:solidFill>
                <a:effectLst/>
                <a:latin typeface="Consolas" panose="020B0609020204030204" pitchFamily="49" charset="0"/>
              </a:rPr>
              <a:t>(</a:t>
            </a:r>
            <a:r>
              <a:rPr lang="en-US" sz="1600" b="0" i="0" dirty="0">
                <a:solidFill>
                  <a:srgbClr val="0000CD"/>
                </a:solidFill>
                <a:effectLst/>
                <a:latin typeface="Consolas" panose="020B0609020204030204" pitchFamily="49" charset="0"/>
              </a:rPr>
              <a:t>SELECT</a:t>
            </a:r>
            <a:r>
              <a:rPr lang="en-US" sz="1600" b="0" i="0" dirty="0">
                <a:solidFill>
                  <a:srgbClr val="000000"/>
                </a:solidFill>
                <a:effectLst/>
                <a:latin typeface="Consolas" panose="020B0609020204030204" pitchFamily="49" charset="0"/>
              </a:rPr>
              <a:t> ProductName </a:t>
            </a:r>
          </a:p>
          <a:p>
            <a:r>
              <a:rPr lang="en-US" sz="1600" dirty="0">
                <a:solidFill>
                  <a:srgbClr val="000000"/>
                </a:solidFill>
                <a:latin typeface="Consolas" panose="020B0609020204030204" pitchFamily="49" charset="0"/>
              </a:rPr>
              <a:t>     </a:t>
            </a:r>
            <a:r>
              <a:rPr lang="en-US" sz="1600" b="0" i="0" dirty="0">
                <a:solidFill>
                  <a:srgbClr val="0000CD"/>
                </a:solidFill>
                <a:effectLst/>
                <a:latin typeface="Consolas" panose="020B0609020204030204" pitchFamily="49" charset="0"/>
              </a:rPr>
              <a:t>FROM</a:t>
            </a:r>
            <a:r>
              <a:rPr lang="en-US" sz="1600" b="0" i="0" dirty="0">
                <a:solidFill>
                  <a:srgbClr val="000000"/>
                </a:solidFill>
                <a:effectLst/>
                <a:latin typeface="Consolas" panose="020B0609020204030204" pitchFamily="49" charset="0"/>
              </a:rPr>
              <a:t> Products </a:t>
            </a:r>
          </a:p>
          <a:p>
            <a:r>
              <a:rPr lang="en-US" sz="1600" dirty="0">
                <a:solidFill>
                  <a:srgbClr val="000000"/>
                </a:solidFill>
                <a:latin typeface="Consolas" panose="020B0609020204030204" pitchFamily="49" charset="0"/>
              </a:rPr>
              <a:t>     </a:t>
            </a:r>
            <a:r>
              <a:rPr lang="en-US" sz="1600" b="0" i="0" dirty="0">
                <a:solidFill>
                  <a:srgbClr val="0000CD"/>
                </a:solidFill>
                <a:effectLst/>
                <a:latin typeface="Consolas" panose="020B0609020204030204" pitchFamily="49" charset="0"/>
              </a:rPr>
              <a:t>WHERE</a:t>
            </a:r>
            <a:r>
              <a:rPr lang="en-US" sz="1600" b="0" i="0" dirty="0">
                <a:solidFill>
                  <a:srgbClr val="000000"/>
                </a:solidFill>
                <a:effectLst/>
                <a:latin typeface="Consolas" panose="020B0609020204030204" pitchFamily="49" charset="0"/>
              </a:rPr>
              <a:t> </a:t>
            </a:r>
            <a:r>
              <a:rPr lang="en-US" sz="1600" b="0" i="0" dirty="0" err="1">
                <a:solidFill>
                  <a:srgbClr val="000000"/>
                </a:solidFill>
                <a:effectLst/>
                <a:latin typeface="Consolas" panose="020B0609020204030204" pitchFamily="49" charset="0"/>
              </a:rPr>
              <a:t>Products.SupplierID</a:t>
            </a:r>
            <a:r>
              <a:rPr lang="en-US" sz="1600" b="0" i="0" dirty="0">
                <a:solidFill>
                  <a:srgbClr val="000000"/>
                </a:solidFill>
                <a:effectLst/>
                <a:latin typeface="Consolas" panose="020B0609020204030204" pitchFamily="49" charset="0"/>
              </a:rPr>
              <a:t> = </a:t>
            </a:r>
            <a:r>
              <a:rPr lang="en-US" sz="1600" b="0" i="0" dirty="0" err="1">
                <a:solidFill>
                  <a:srgbClr val="000000"/>
                </a:solidFill>
                <a:effectLst/>
                <a:latin typeface="Consolas" panose="020B0609020204030204" pitchFamily="49" charset="0"/>
              </a:rPr>
              <a:t>Suppliers.supplierID</a:t>
            </a:r>
            <a:r>
              <a:rPr lang="en-US" sz="1600" b="0" i="0" dirty="0">
                <a:solidFill>
                  <a:srgbClr val="000000"/>
                </a:solidFill>
                <a:effectLst/>
                <a:latin typeface="Consolas" panose="020B0609020204030204" pitchFamily="49" charset="0"/>
              </a:rPr>
              <a:t> </a:t>
            </a:r>
          </a:p>
          <a:p>
            <a:r>
              <a:rPr lang="en-US" sz="1600" dirty="0">
                <a:solidFill>
                  <a:srgbClr val="000000"/>
                </a:solidFill>
                <a:latin typeface="Consolas" panose="020B0609020204030204" pitchFamily="49" charset="0"/>
              </a:rPr>
              <a:t>     </a:t>
            </a:r>
            <a:r>
              <a:rPr lang="en-US" sz="1600" b="0" i="0" dirty="0">
                <a:solidFill>
                  <a:srgbClr val="0000CD"/>
                </a:solidFill>
                <a:effectLst/>
                <a:latin typeface="Consolas" panose="020B0609020204030204" pitchFamily="49" charset="0"/>
              </a:rPr>
              <a:t>AND</a:t>
            </a:r>
            <a:r>
              <a:rPr lang="en-US" sz="1600" b="0" i="0" dirty="0">
                <a:solidFill>
                  <a:srgbClr val="000000"/>
                </a:solidFill>
                <a:effectLst/>
                <a:latin typeface="Consolas" panose="020B0609020204030204" pitchFamily="49" charset="0"/>
              </a:rPr>
              <a:t> Price &lt; </a:t>
            </a:r>
            <a:r>
              <a:rPr lang="en-US" sz="1600" b="0" i="0" dirty="0">
                <a:solidFill>
                  <a:srgbClr val="FF0000"/>
                </a:solidFill>
                <a:effectLst/>
                <a:latin typeface="Consolas" panose="020B0609020204030204" pitchFamily="49" charset="0"/>
              </a:rPr>
              <a:t>20</a:t>
            </a:r>
            <a:r>
              <a:rPr lang="en-US" sz="1600" b="0" i="0" dirty="0">
                <a:solidFill>
                  <a:srgbClr val="000000"/>
                </a:solidFill>
                <a:effectLst/>
                <a:latin typeface="Consolas" panose="020B0609020204030204" pitchFamily="49" charset="0"/>
              </a:rPr>
              <a:t>);</a:t>
            </a:r>
            <a:endParaRPr lang="en-IN" sz="1600" dirty="0"/>
          </a:p>
        </p:txBody>
      </p:sp>
      <p:pic>
        <p:nvPicPr>
          <p:cNvPr id="13" name="Picture 12">
            <a:extLst>
              <a:ext uri="{FF2B5EF4-FFF2-40B4-BE49-F238E27FC236}">
                <a16:creationId xmlns:a16="http://schemas.microsoft.com/office/drawing/2014/main" id="{DC75BCC2-4FFC-F846-4A25-36A874BB1558}"/>
              </a:ext>
            </a:extLst>
          </p:cNvPr>
          <p:cNvPicPr>
            <a:picLocks noChangeAspect="1"/>
          </p:cNvPicPr>
          <p:nvPr/>
        </p:nvPicPr>
        <p:blipFill rotWithShape="1">
          <a:blip r:embed="rId2"/>
          <a:srcRect l="18893" t="37469" r="16456" b="26582"/>
          <a:stretch/>
        </p:blipFill>
        <p:spPr>
          <a:xfrm>
            <a:off x="7140007" y="4172605"/>
            <a:ext cx="4766485" cy="2448000"/>
          </a:xfrm>
          <a:prstGeom prst="rect">
            <a:avLst/>
          </a:prstGeom>
        </p:spPr>
      </p:pic>
      <p:pic>
        <p:nvPicPr>
          <p:cNvPr id="12" name="Picture 11">
            <a:extLst>
              <a:ext uri="{FF2B5EF4-FFF2-40B4-BE49-F238E27FC236}">
                <a16:creationId xmlns:a16="http://schemas.microsoft.com/office/drawing/2014/main" id="{03C596B3-4DF6-46E5-7136-077F6B3A465E}"/>
              </a:ext>
            </a:extLst>
          </p:cNvPr>
          <p:cNvPicPr>
            <a:picLocks noChangeAspect="1"/>
          </p:cNvPicPr>
          <p:nvPr/>
        </p:nvPicPr>
        <p:blipFill rotWithShape="1">
          <a:blip r:embed="rId3"/>
          <a:srcRect l="18797" t="29143" r="16646" b="27257"/>
          <a:stretch/>
        </p:blipFill>
        <p:spPr>
          <a:xfrm>
            <a:off x="7140007" y="1724605"/>
            <a:ext cx="4766485" cy="2448000"/>
          </a:xfrm>
          <a:prstGeom prst="rect">
            <a:avLst/>
          </a:prstGeom>
        </p:spPr>
      </p:pic>
      <p:sp>
        <p:nvSpPr>
          <p:cNvPr id="17" name="TextBox 16">
            <a:extLst>
              <a:ext uri="{FF2B5EF4-FFF2-40B4-BE49-F238E27FC236}">
                <a16:creationId xmlns:a16="http://schemas.microsoft.com/office/drawing/2014/main" id="{BB00C4C2-699B-3D21-6445-38ADF984F428}"/>
              </a:ext>
            </a:extLst>
          </p:cNvPr>
          <p:cNvSpPr txBox="1"/>
          <p:nvPr/>
        </p:nvSpPr>
        <p:spPr>
          <a:xfrm>
            <a:off x="7385478" y="1461010"/>
            <a:ext cx="4766485" cy="338554"/>
          </a:xfrm>
          <a:prstGeom prst="rect">
            <a:avLst/>
          </a:prstGeom>
          <a:noFill/>
        </p:spPr>
        <p:txBody>
          <a:bodyPr wrap="square">
            <a:spAutoFit/>
          </a:bodyPr>
          <a:lstStyle/>
          <a:p>
            <a:r>
              <a:rPr lang="en-US" sz="1600" b="0" i="0" dirty="0">
                <a:solidFill>
                  <a:srgbClr val="000000"/>
                </a:solidFill>
                <a:effectLst/>
              </a:rPr>
              <a:t>lists the suppliers with a product price less than 20</a:t>
            </a:r>
            <a:endParaRPr lang="en-US" sz="1600" b="0" i="0" dirty="0">
              <a:solidFill>
                <a:srgbClr val="0000CD"/>
              </a:solidFill>
              <a:effectLst/>
            </a:endParaRPr>
          </a:p>
        </p:txBody>
      </p:sp>
    </p:spTree>
    <p:extLst>
      <p:ext uri="{BB962C8B-B14F-4D97-AF65-F5344CB8AC3E}">
        <p14:creationId xmlns:p14="http://schemas.microsoft.com/office/powerpoint/2010/main" val="284280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Aggregations and Group by</a:t>
            </a:r>
          </a:p>
        </p:txBody>
      </p:sp>
      <p:sp>
        <p:nvSpPr>
          <p:cNvPr id="105475" name="Rectangle 3"/>
          <p:cNvSpPr>
            <a:spLocks noGrp="1" noChangeArrowheads="1"/>
          </p:cNvSpPr>
          <p:nvPr>
            <p:ph type="body" idx="1"/>
          </p:nvPr>
        </p:nvSpPr>
        <p:spPr>
          <a:xfrm>
            <a:off x="398584" y="5498679"/>
            <a:ext cx="11603369" cy="664537"/>
          </a:xfrm>
        </p:spPr>
        <p:txBody>
          <a:bodyPr>
            <a:normAutofit/>
          </a:bodyPr>
          <a:lstStyle/>
          <a:p>
            <a:pPr marL="406400" indent="-406400">
              <a:spcBef>
                <a:spcPct val="0"/>
              </a:spcBef>
              <a:spcAft>
                <a:spcPts val="600"/>
              </a:spcAft>
              <a:buSzPct val="90000"/>
              <a:defRPr/>
            </a:pPr>
            <a:r>
              <a:rPr lang="en-US" sz="2000" kern="1200" dirty="0">
                <a:solidFill>
                  <a:srgbClr val="595959"/>
                </a:solidFill>
                <a:latin typeface="+mn-lt"/>
                <a:ea typeface="ＭＳ Ｐゴシック" pitchFamily="-111" charset="-128"/>
                <a:cs typeface="+mn-cs"/>
              </a:rPr>
              <a:t>GROUP BY allows you to separate data into groups, which can be aggregated independently of one another</a:t>
            </a:r>
          </a:p>
        </p:txBody>
      </p:sp>
      <p:pic>
        <p:nvPicPr>
          <p:cNvPr id="4" name="Picture 3">
            <a:extLst>
              <a:ext uri="{FF2B5EF4-FFF2-40B4-BE49-F238E27FC236}">
                <a16:creationId xmlns:a16="http://schemas.microsoft.com/office/drawing/2014/main" id="{EEB46592-8363-BE0E-B1A4-3119D078A65A}"/>
              </a:ext>
            </a:extLst>
          </p:cNvPr>
          <p:cNvPicPr>
            <a:picLocks noChangeAspect="1"/>
          </p:cNvPicPr>
          <p:nvPr/>
        </p:nvPicPr>
        <p:blipFill>
          <a:blip r:embed="rId2"/>
          <a:stretch>
            <a:fillRect/>
          </a:stretch>
        </p:blipFill>
        <p:spPr>
          <a:xfrm>
            <a:off x="4925514" y="1096227"/>
            <a:ext cx="7076439" cy="3406325"/>
          </a:xfrm>
          <a:prstGeom prst="rect">
            <a:avLst/>
          </a:prstGeom>
        </p:spPr>
      </p:pic>
      <p:sp>
        <p:nvSpPr>
          <p:cNvPr id="8" name="TextBox 7">
            <a:extLst>
              <a:ext uri="{FF2B5EF4-FFF2-40B4-BE49-F238E27FC236}">
                <a16:creationId xmlns:a16="http://schemas.microsoft.com/office/drawing/2014/main" id="{212FC318-C01C-47DB-27F5-E734F1D5F2C2}"/>
              </a:ext>
            </a:extLst>
          </p:cNvPr>
          <p:cNvSpPr txBox="1"/>
          <p:nvPr/>
        </p:nvSpPr>
        <p:spPr>
          <a:xfrm>
            <a:off x="398584" y="1234605"/>
            <a:ext cx="4462783" cy="2009061"/>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0" i="0" dirty="0">
                <a:solidFill>
                  <a:srgbClr val="0000CD"/>
                </a:solidFill>
                <a:effectLst/>
              </a:rPr>
              <a:t>SELECT</a:t>
            </a:r>
            <a:r>
              <a:rPr lang="en-US" sz="1600" b="0" i="0" dirty="0">
                <a:solidFill>
                  <a:srgbClr val="000000"/>
                </a:solidFill>
                <a:effectLst/>
              </a:rPr>
              <a:t> </a:t>
            </a:r>
            <a:r>
              <a:rPr lang="en-US" sz="1600" b="0" i="0" dirty="0">
                <a:solidFill>
                  <a:srgbClr val="0000CD"/>
                </a:solidFill>
                <a:effectLst/>
              </a:rPr>
              <a:t>COUNT</a:t>
            </a:r>
            <a:r>
              <a:rPr lang="en-US" sz="1600" b="0" i="0" dirty="0">
                <a:solidFill>
                  <a:srgbClr val="000000"/>
                </a:solidFill>
                <a:effectLst/>
              </a:rPr>
              <a:t>(</a:t>
            </a:r>
            <a:r>
              <a:rPr lang="en-US" sz="1600" dirty="0" err="1">
                <a:solidFill>
                  <a:srgbClr val="000000"/>
                </a:solidFill>
              </a:rPr>
              <a:t>c</a:t>
            </a:r>
            <a:r>
              <a:rPr lang="en-US" sz="1600" b="0" i="0" dirty="0" err="1">
                <a:solidFill>
                  <a:srgbClr val="000000"/>
                </a:solidFill>
                <a:effectLst/>
              </a:rPr>
              <a:t>ustomerid</a:t>
            </a:r>
            <a:r>
              <a:rPr lang="en-US" sz="1600" b="0" i="0" dirty="0">
                <a:solidFill>
                  <a:srgbClr val="000000"/>
                </a:solidFill>
                <a:effectLst/>
              </a:rPr>
              <a:t>)</a:t>
            </a:r>
            <a:br>
              <a:rPr lang="en-US" sz="1600" dirty="0"/>
            </a:br>
            <a:r>
              <a:rPr lang="en-US" sz="1600" b="0" i="0" dirty="0">
                <a:solidFill>
                  <a:srgbClr val="0000CD"/>
                </a:solidFill>
                <a:effectLst/>
              </a:rPr>
              <a:t>FROM</a:t>
            </a:r>
            <a:r>
              <a:rPr lang="en-US" sz="1600" b="0" i="0" dirty="0">
                <a:solidFill>
                  <a:srgbClr val="000000"/>
                </a:solidFill>
                <a:effectLst/>
              </a:rPr>
              <a:t> Customers</a:t>
            </a:r>
          </a:p>
          <a:p>
            <a:endParaRPr lang="en-US" sz="1600" b="0" i="0" dirty="0">
              <a:solidFill>
                <a:srgbClr val="0000CD"/>
              </a:solidFill>
              <a:effectLst/>
            </a:endParaRPr>
          </a:p>
          <a:p>
            <a:r>
              <a:rPr lang="en-US" sz="1600" b="0" i="0" dirty="0">
                <a:solidFill>
                  <a:srgbClr val="0000CD"/>
                </a:solidFill>
                <a:effectLst/>
              </a:rPr>
              <a:t>SELECT</a:t>
            </a:r>
            <a:r>
              <a:rPr lang="en-US" sz="1600" b="0" i="0" dirty="0">
                <a:solidFill>
                  <a:srgbClr val="000000"/>
                </a:solidFill>
                <a:effectLst/>
              </a:rPr>
              <a:t>  country, </a:t>
            </a:r>
          </a:p>
          <a:p>
            <a:r>
              <a:rPr lang="en-US" sz="1600" dirty="0">
                <a:solidFill>
                  <a:srgbClr val="000000"/>
                </a:solidFill>
              </a:rPr>
              <a:t>	</a:t>
            </a:r>
            <a:r>
              <a:rPr lang="en-US" sz="1600" b="0" i="0" dirty="0">
                <a:solidFill>
                  <a:srgbClr val="0000CD"/>
                </a:solidFill>
                <a:effectLst/>
              </a:rPr>
              <a:t>COUNT</a:t>
            </a:r>
            <a:r>
              <a:rPr lang="en-US" sz="1600" b="0" i="0" dirty="0">
                <a:solidFill>
                  <a:srgbClr val="000000"/>
                </a:solidFill>
                <a:effectLst/>
              </a:rPr>
              <a:t>(</a:t>
            </a:r>
            <a:r>
              <a:rPr lang="en-US" sz="1600" dirty="0" err="1">
                <a:solidFill>
                  <a:srgbClr val="000000"/>
                </a:solidFill>
              </a:rPr>
              <a:t>c</a:t>
            </a:r>
            <a:r>
              <a:rPr lang="en-US" sz="1600" b="0" i="0" dirty="0" err="1">
                <a:solidFill>
                  <a:srgbClr val="000000"/>
                </a:solidFill>
                <a:effectLst/>
              </a:rPr>
              <a:t>ustomerid</a:t>
            </a:r>
            <a:r>
              <a:rPr lang="en-US" sz="1600" b="0" i="0" dirty="0">
                <a:solidFill>
                  <a:srgbClr val="000000"/>
                </a:solidFill>
                <a:effectLst/>
              </a:rPr>
              <a:t>)</a:t>
            </a:r>
            <a:br>
              <a:rPr lang="en-US" sz="1600" dirty="0"/>
            </a:br>
            <a:r>
              <a:rPr lang="en-US" sz="1600" b="0" i="0" dirty="0">
                <a:solidFill>
                  <a:srgbClr val="0000CD"/>
                </a:solidFill>
                <a:effectLst/>
              </a:rPr>
              <a:t>FROM</a:t>
            </a:r>
            <a:r>
              <a:rPr lang="en-US" sz="1600" b="0" i="0" dirty="0">
                <a:solidFill>
                  <a:srgbClr val="000000"/>
                </a:solidFill>
                <a:effectLst/>
              </a:rPr>
              <a:t> Customers</a:t>
            </a:r>
            <a:br>
              <a:rPr lang="en-US" sz="1600" dirty="0"/>
            </a:br>
            <a:r>
              <a:rPr lang="en-US" sz="1600" b="0" i="0" dirty="0">
                <a:solidFill>
                  <a:srgbClr val="0000CD"/>
                </a:solidFill>
                <a:effectLst/>
              </a:rPr>
              <a:t>GROUP</a:t>
            </a:r>
            <a:r>
              <a:rPr lang="en-US" sz="1600" b="0" i="0" dirty="0">
                <a:solidFill>
                  <a:srgbClr val="000000"/>
                </a:solidFill>
                <a:effectLst/>
              </a:rPr>
              <a:t> </a:t>
            </a:r>
            <a:r>
              <a:rPr lang="en-US" sz="1600" b="0" i="0" dirty="0">
                <a:solidFill>
                  <a:srgbClr val="0000CD"/>
                </a:solidFill>
                <a:effectLst/>
              </a:rPr>
              <a:t>BY</a:t>
            </a:r>
            <a:r>
              <a:rPr lang="en-US" sz="1600" b="0" i="0" dirty="0">
                <a:solidFill>
                  <a:srgbClr val="000000"/>
                </a:solidFill>
                <a:effectLst/>
              </a:rPr>
              <a:t> country;</a:t>
            </a:r>
          </a:p>
        </p:txBody>
      </p:sp>
      <p:sp>
        <p:nvSpPr>
          <p:cNvPr id="7" name="TextBox 6">
            <a:extLst>
              <a:ext uri="{FF2B5EF4-FFF2-40B4-BE49-F238E27FC236}">
                <a16:creationId xmlns:a16="http://schemas.microsoft.com/office/drawing/2014/main" id="{CD892DDC-BE4E-F013-289E-E13A49C03C6A}"/>
              </a:ext>
            </a:extLst>
          </p:cNvPr>
          <p:cNvSpPr txBox="1"/>
          <p:nvPr/>
        </p:nvSpPr>
        <p:spPr>
          <a:xfrm>
            <a:off x="398584" y="3484642"/>
            <a:ext cx="6094070" cy="1569660"/>
          </a:xfrm>
          <a:prstGeom prst="rect">
            <a:avLst/>
          </a:prstGeom>
          <a:noFill/>
        </p:spPr>
        <p:txBody>
          <a:bodyPr wrap="square">
            <a:spAutoFit/>
          </a:bodyPr>
          <a:lstStyle/>
          <a:p>
            <a:pPr algn="l"/>
            <a:r>
              <a:rPr lang="en-US" sz="1600" dirty="0">
                <a:solidFill>
                  <a:srgbClr val="51565E"/>
                </a:solidFill>
              </a:rPr>
              <a:t>T</a:t>
            </a:r>
            <a:r>
              <a:rPr lang="en-US" sz="1600" b="0" i="0" dirty="0">
                <a:solidFill>
                  <a:srgbClr val="51565E"/>
                </a:solidFill>
                <a:effectLst/>
              </a:rPr>
              <a:t>ypes of aggregate functions:</a:t>
            </a:r>
          </a:p>
          <a:p>
            <a:pPr algn="l">
              <a:buFont typeface="Arial" panose="020B0604020202020204" pitchFamily="34" charset="0"/>
              <a:buChar char="•"/>
            </a:pPr>
            <a:r>
              <a:rPr lang="en-US" sz="1600" b="0" i="0" dirty="0">
                <a:solidFill>
                  <a:srgbClr val="51565E"/>
                </a:solidFill>
                <a:effectLst/>
              </a:rPr>
              <a:t>Count()</a:t>
            </a:r>
          </a:p>
          <a:p>
            <a:pPr algn="l">
              <a:buFont typeface="Arial" panose="020B0604020202020204" pitchFamily="34" charset="0"/>
              <a:buChar char="•"/>
            </a:pPr>
            <a:r>
              <a:rPr lang="en-US" sz="1600" b="0" i="0" dirty="0">
                <a:solidFill>
                  <a:srgbClr val="51565E"/>
                </a:solidFill>
                <a:effectLst/>
              </a:rPr>
              <a:t>Sum()</a:t>
            </a:r>
          </a:p>
          <a:p>
            <a:pPr algn="l">
              <a:buFont typeface="Arial" panose="020B0604020202020204" pitchFamily="34" charset="0"/>
              <a:buChar char="•"/>
            </a:pPr>
            <a:r>
              <a:rPr lang="en-US" sz="1600" b="0" i="0" dirty="0">
                <a:solidFill>
                  <a:srgbClr val="51565E"/>
                </a:solidFill>
                <a:effectLst/>
              </a:rPr>
              <a:t>Avg()</a:t>
            </a:r>
          </a:p>
          <a:p>
            <a:pPr algn="l">
              <a:buFont typeface="Arial" panose="020B0604020202020204" pitchFamily="34" charset="0"/>
              <a:buChar char="•"/>
            </a:pPr>
            <a:r>
              <a:rPr lang="en-US" sz="1600" b="0" i="0" dirty="0">
                <a:solidFill>
                  <a:srgbClr val="51565E"/>
                </a:solidFill>
                <a:effectLst/>
              </a:rPr>
              <a:t>Min()</a:t>
            </a:r>
          </a:p>
          <a:p>
            <a:pPr algn="l">
              <a:buFont typeface="Arial" panose="020B0604020202020204" pitchFamily="34" charset="0"/>
              <a:buChar char="•"/>
            </a:pPr>
            <a:r>
              <a:rPr lang="en-US" sz="1600" b="0" i="0" dirty="0">
                <a:solidFill>
                  <a:srgbClr val="51565E"/>
                </a:solidFill>
                <a:effectLst/>
              </a:rPr>
              <a:t>Max()</a:t>
            </a:r>
          </a:p>
        </p:txBody>
      </p:sp>
      <p:sp>
        <p:nvSpPr>
          <p:cNvPr id="9" name="TextBox 8">
            <a:extLst>
              <a:ext uri="{FF2B5EF4-FFF2-40B4-BE49-F238E27FC236}">
                <a16:creationId xmlns:a16="http://schemas.microsoft.com/office/drawing/2014/main" id="{AF0DD7BF-D384-3811-1001-A4A019D8DC95}"/>
              </a:ext>
            </a:extLst>
          </p:cNvPr>
          <p:cNvSpPr txBox="1"/>
          <p:nvPr/>
        </p:nvSpPr>
        <p:spPr>
          <a:xfrm>
            <a:off x="4925513" y="4787930"/>
            <a:ext cx="7076439" cy="338554"/>
          </a:xfrm>
          <a:prstGeom prst="rect">
            <a:avLst/>
          </a:prstGeom>
          <a:noFill/>
        </p:spPr>
        <p:txBody>
          <a:bodyPr wrap="square">
            <a:spAutoFit/>
          </a:bodyPr>
          <a:lstStyle/>
          <a:p>
            <a:r>
              <a:rPr lang="en-IN" sz="1600" dirty="0">
                <a:solidFill>
                  <a:srgbClr val="000000"/>
                </a:solidFill>
              </a:rPr>
              <a:t>What is the difference between COUNT(</a:t>
            </a:r>
            <a:r>
              <a:rPr lang="en-IN" sz="1600" dirty="0" err="1">
                <a:solidFill>
                  <a:srgbClr val="000000"/>
                </a:solidFill>
              </a:rPr>
              <a:t>customerid</a:t>
            </a:r>
            <a:r>
              <a:rPr lang="en-IN" sz="1600" dirty="0">
                <a:solidFill>
                  <a:srgbClr val="000000"/>
                </a:solidFill>
              </a:rPr>
              <a:t>), Count(1), count(*)</a:t>
            </a:r>
          </a:p>
        </p:txBody>
      </p:sp>
    </p:spTree>
    <p:extLst>
      <p:ext uri="{BB962C8B-B14F-4D97-AF65-F5344CB8AC3E}">
        <p14:creationId xmlns:p14="http://schemas.microsoft.com/office/powerpoint/2010/main" val="417575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WHERE vs HAVING</a:t>
            </a:r>
          </a:p>
        </p:txBody>
      </p:sp>
      <p:sp>
        <p:nvSpPr>
          <p:cNvPr id="105475" name="Rectangle 3"/>
          <p:cNvSpPr>
            <a:spLocks noGrp="1" noChangeArrowheads="1"/>
          </p:cNvSpPr>
          <p:nvPr>
            <p:ph type="body" idx="1"/>
          </p:nvPr>
        </p:nvSpPr>
        <p:spPr>
          <a:xfrm>
            <a:off x="685800" y="5097236"/>
            <a:ext cx="10515600" cy="664537"/>
          </a:xfrm>
        </p:spPr>
        <p:txBody>
          <a:bodyPr>
            <a:normAutofit/>
          </a:bodyPr>
          <a:lstStyle/>
          <a:p>
            <a:pPr marL="406400" indent="-406400">
              <a:spcBef>
                <a:spcPct val="0"/>
              </a:spcBef>
              <a:spcAft>
                <a:spcPts val="600"/>
              </a:spcAft>
              <a:buSzPct val="90000"/>
              <a:defRPr/>
            </a:pPr>
            <a:r>
              <a:rPr lang="en-US" sz="2000" dirty="0">
                <a:solidFill>
                  <a:srgbClr val="4A498E"/>
                </a:solidFill>
                <a:latin typeface="+mn-lt"/>
                <a:ea typeface="+mj-ea"/>
                <a:cs typeface="+mj-cs"/>
              </a:rPr>
              <a:t>HAVING is the "clean" way to filter a query that has been aggregated, but this is also commonly done using a subquery</a:t>
            </a:r>
            <a:endParaRPr lang="en-US" sz="1800" kern="1200" dirty="0">
              <a:solidFill>
                <a:srgbClr val="595959"/>
              </a:solidFill>
              <a:latin typeface="+mn-lt"/>
              <a:ea typeface="ＭＳ Ｐゴシック" pitchFamily="-111" charset="-128"/>
              <a:cs typeface="+mn-cs"/>
            </a:endParaRPr>
          </a:p>
        </p:txBody>
      </p:sp>
      <p:sp>
        <p:nvSpPr>
          <p:cNvPr id="3" name="Rectangle: Rounded Corners 2">
            <a:extLst>
              <a:ext uri="{FF2B5EF4-FFF2-40B4-BE49-F238E27FC236}">
                <a16:creationId xmlns:a16="http://schemas.microsoft.com/office/drawing/2014/main" id="{834BFCBC-1171-9347-9E03-B73B0B3CD1C4}"/>
              </a:ext>
            </a:extLst>
          </p:cNvPr>
          <p:cNvSpPr/>
          <p:nvPr/>
        </p:nvSpPr>
        <p:spPr>
          <a:xfrm>
            <a:off x="685800" y="1419889"/>
            <a:ext cx="5124691" cy="173664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dirty="0">
                <a:solidFill>
                  <a:srgbClr val="191925"/>
                </a:solidFill>
              </a:rPr>
              <a:t> </a:t>
            </a:r>
            <a:r>
              <a:rPr lang="en-IN" sz="1600" dirty="0">
                <a:solidFill>
                  <a:srgbClr val="000000"/>
                </a:solidFill>
              </a:rPr>
              <a:t>year, month</a:t>
            </a:r>
            <a:r>
              <a:rPr lang="en-IN" sz="1600" dirty="0">
                <a:solidFill>
                  <a:srgbClr val="191925"/>
                </a:solidFill>
              </a:rPr>
              <a:t>, </a:t>
            </a:r>
            <a:r>
              <a:rPr lang="en-IN" sz="1600" dirty="0">
                <a:solidFill>
                  <a:srgbClr val="0000CD"/>
                </a:solidFill>
              </a:rPr>
              <a:t>MAX</a:t>
            </a:r>
            <a:r>
              <a:rPr lang="en-IN" sz="1600" dirty="0">
                <a:solidFill>
                  <a:srgbClr val="191925"/>
                </a:solidFill>
              </a:rPr>
              <a:t>(</a:t>
            </a:r>
            <a:r>
              <a:rPr lang="en-IN" sz="1600" dirty="0">
                <a:solidFill>
                  <a:srgbClr val="000000"/>
                </a:solidFill>
              </a:rPr>
              <a:t>high</a:t>
            </a:r>
            <a:r>
              <a:rPr lang="en-IN" sz="1600" dirty="0">
                <a:solidFill>
                  <a:srgbClr val="191925"/>
                </a:solidFill>
              </a:rPr>
              <a:t>) </a:t>
            </a:r>
            <a:r>
              <a:rPr lang="en-IN" sz="1600" dirty="0">
                <a:solidFill>
                  <a:srgbClr val="0000CD"/>
                </a:solidFill>
              </a:rPr>
              <a:t>AS</a:t>
            </a:r>
            <a:r>
              <a:rPr lang="en-IN" sz="1600" dirty="0">
                <a:solidFill>
                  <a:srgbClr val="191925"/>
                </a:solidFill>
              </a:rPr>
              <a:t> </a:t>
            </a:r>
            <a:r>
              <a:rPr lang="en-IN" sz="1600" dirty="0" err="1">
                <a:solidFill>
                  <a:srgbClr val="191925"/>
                </a:solidFill>
              </a:rPr>
              <a:t>month_high</a:t>
            </a:r>
            <a:r>
              <a:rPr lang="en-IN" sz="1600" dirty="0">
                <a:solidFill>
                  <a:srgbClr val="191925"/>
                </a:solidFill>
              </a:rPr>
              <a:t> </a:t>
            </a:r>
          </a:p>
          <a:p>
            <a:r>
              <a:rPr lang="en-IN" sz="1600" dirty="0">
                <a:solidFill>
                  <a:srgbClr val="0000CD"/>
                </a:solidFill>
              </a:rPr>
              <a:t>FROM</a:t>
            </a:r>
            <a:r>
              <a:rPr lang="en-IN" sz="1600" dirty="0">
                <a:solidFill>
                  <a:srgbClr val="191925"/>
                </a:solidFill>
              </a:rPr>
              <a:t> </a:t>
            </a:r>
            <a:r>
              <a:rPr lang="en-IN" sz="1600" dirty="0" err="1">
                <a:solidFill>
                  <a:srgbClr val="191925"/>
                </a:solidFill>
              </a:rPr>
              <a:t>Tutorial.Aapl_historical_stock_price</a:t>
            </a:r>
            <a:r>
              <a:rPr lang="en-IN" sz="1600" dirty="0">
                <a:solidFill>
                  <a:srgbClr val="191925"/>
                </a:solidFill>
              </a:rPr>
              <a:t> </a:t>
            </a:r>
          </a:p>
          <a:p>
            <a:r>
              <a:rPr lang="en-IN" sz="1600" dirty="0">
                <a:solidFill>
                  <a:srgbClr val="0000CD"/>
                </a:solidFill>
              </a:rPr>
              <a:t>WHERE</a:t>
            </a:r>
            <a:r>
              <a:rPr lang="en-IN" sz="1600" dirty="0">
                <a:solidFill>
                  <a:srgbClr val="8959A8"/>
                </a:solidFill>
              </a:rPr>
              <a:t> </a:t>
            </a:r>
            <a:r>
              <a:rPr lang="en-IN" sz="1600" dirty="0">
                <a:solidFill>
                  <a:srgbClr val="000000"/>
                </a:solidFill>
              </a:rPr>
              <a:t>date &gt; ‘2014-01-01’</a:t>
            </a:r>
          </a:p>
          <a:p>
            <a:r>
              <a:rPr lang="en-IN" sz="1600" dirty="0">
                <a:solidFill>
                  <a:srgbClr val="0000CD"/>
                </a:solidFill>
              </a:rPr>
              <a:t>GROUP</a:t>
            </a:r>
            <a:r>
              <a:rPr lang="en-IN" sz="1600" dirty="0">
                <a:solidFill>
                  <a:srgbClr val="191925"/>
                </a:solidFill>
              </a:rPr>
              <a:t> </a:t>
            </a:r>
            <a:r>
              <a:rPr lang="en-IN" sz="1600" dirty="0">
                <a:solidFill>
                  <a:srgbClr val="0000CD"/>
                </a:solidFill>
              </a:rPr>
              <a:t>BY</a:t>
            </a:r>
            <a:r>
              <a:rPr lang="en-IN" sz="1600" dirty="0">
                <a:solidFill>
                  <a:srgbClr val="191925"/>
                </a:solidFill>
              </a:rPr>
              <a:t> </a:t>
            </a:r>
            <a:r>
              <a:rPr lang="en-IN" sz="1600" dirty="0">
                <a:solidFill>
                  <a:srgbClr val="000000"/>
                </a:solidFill>
              </a:rPr>
              <a:t>year, month </a:t>
            </a:r>
          </a:p>
          <a:p>
            <a:r>
              <a:rPr lang="en-IN" sz="1600" dirty="0">
                <a:solidFill>
                  <a:srgbClr val="0000CD"/>
                </a:solidFill>
              </a:rPr>
              <a:t>HAVING</a:t>
            </a:r>
            <a:r>
              <a:rPr lang="en-IN" sz="1600" dirty="0">
                <a:solidFill>
                  <a:srgbClr val="191925"/>
                </a:solidFill>
              </a:rPr>
              <a:t> </a:t>
            </a:r>
            <a:r>
              <a:rPr lang="en-IN" sz="1600" dirty="0">
                <a:solidFill>
                  <a:srgbClr val="0000CD"/>
                </a:solidFill>
              </a:rPr>
              <a:t>MAX</a:t>
            </a:r>
            <a:r>
              <a:rPr lang="en-IN" sz="1600" dirty="0">
                <a:solidFill>
                  <a:srgbClr val="191925"/>
                </a:solidFill>
              </a:rPr>
              <a:t>(</a:t>
            </a:r>
            <a:r>
              <a:rPr lang="en-IN" sz="1600" dirty="0">
                <a:solidFill>
                  <a:srgbClr val="000000"/>
                </a:solidFill>
              </a:rPr>
              <a:t>high</a:t>
            </a:r>
            <a:r>
              <a:rPr lang="en-IN" sz="1600" dirty="0">
                <a:solidFill>
                  <a:srgbClr val="191925"/>
                </a:solidFill>
              </a:rPr>
              <a:t>) &gt; </a:t>
            </a:r>
            <a:r>
              <a:rPr lang="en-IN" sz="1600" dirty="0">
                <a:solidFill>
                  <a:srgbClr val="000000"/>
                </a:solidFill>
              </a:rPr>
              <a:t>400 </a:t>
            </a:r>
          </a:p>
          <a:p>
            <a:r>
              <a:rPr lang="en-IN" sz="1600" dirty="0">
                <a:solidFill>
                  <a:srgbClr val="0000CD"/>
                </a:solidFill>
              </a:rPr>
              <a:t>ORDER</a:t>
            </a:r>
            <a:r>
              <a:rPr lang="en-IN" sz="1600" dirty="0">
                <a:solidFill>
                  <a:srgbClr val="191925"/>
                </a:solidFill>
              </a:rPr>
              <a:t> </a:t>
            </a:r>
            <a:r>
              <a:rPr lang="en-IN" sz="1600" dirty="0">
                <a:solidFill>
                  <a:srgbClr val="0000CD"/>
                </a:solidFill>
              </a:rPr>
              <a:t>BY</a:t>
            </a:r>
            <a:r>
              <a:rPr lang="en-IN" sz="1600" dirty="0">
                <a:solidFill>
                  <a:srgbClr val="191925"/>
                </a:solidFill>
              </a:rPr>
              <a:t> </a:t>
            </a:r>
            <a:r>
              <a:rPr lang="en-IN" sz="1600" dirty="0">
                <a:solidFill>
                  <a:srgbClr val="000000"/>
                </a:solidFill>
              </a:rPr>
              <a:t>year, month</a:t>
            </a:r>
            <a:endParaRPr lang="en-US" sz="1600" dirty="0">
              <a:solidFill>
                <a:srgbClr val="000000"/>
              </a:solidFill>
            </a:endParaRPr>
          </a:p>
        </p:txBody>
      </p:sp>
    </p:spTree>
    <p:extLst>
      <p:ext uri="{BB962C8B-B14F-4D97-AF65-F5344CB8AC3E}">
        <p14:creationId xmlns:p14="http://schemas.microsoft.com/office/powerpoint/2010/main" val="1791192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noChangeArrowheads="1"/>
          </p:cNvSpPr>
          <p:nvPr>
            <p:ph type="body" idx="1"/>
          </p:nvPr>
        </p:nvSpPr>
        <p:spPr>
          <a:xfrm>
            <a:off x="697374" y="5536489"/>
            <a:ext cx="10515600" cy="664537"/>
          </a:xfrm>
        </p:spPr>
        <p:txBody>
          <a:bodyPr>
            <a:normAutofit lnSpcReduction="10000"/>
          </a:bodyPr>
          <a:lstStyle/>
          <a:p>
            <a:pPr marL="406400" indent="-406400">
              <a:spcBef>
                <a:spcPct val="0"/>
              </a:spcBef>
              <a:spcAft>
                <a:spcPts val="600"/>
              </a:spcAft>
              <a:buSzPct val="90000"/>
              <a:defRPr/>
            </a:pPr>
            <a:r>
              <a:rPr lang="en-US" sz="2000" dirty="0">
                <a:solidFill>
                  <a:srgbClr val="4A498E"/>
                </a:solidFill>
                <a:latin typeface="+mn-lt"/>
                <a:ea typeface="+mj-ea"/>
                <a:cs typeface="+mj-cs"/>
              </a:rPr>
              <a:t>The order in which we write the clauses is important</a:t>
            </a:r>
          </a:p>
          <a:p>
            <a:pPr marL="406400" indent="-406400">
              <a:spcBef>
                <a:spcPct val="0"/>
              </a:spcBef>
              <a:spcAft>
                <a:spcPts val="600"/>
              </a:spcAft>
              <a:buSzPct val="90000"/>
              <a:defRPr/>
            </a:pPr>
            <a:r>
              <a:rPr lang="en-US" sz="2000" b="1" kern="1200" dirty="0">
                <a:solidFill>
                  <a:srgbClr val="4A498E"/>
                </a:solidFill>
                <a:latin typeface="+mn-lt"/>
                <a:ea typeface="+mj-ea"/>
                <a:cs typeface="+mj-cs"/>
              </a:rPr>
              <a:t>“So Few Workers Go Home on Time”</a:t>
            </a:r>
            <a:endParaRPr lang="en-US" sz="2000" b="1" kern="1200" dirty="0">
              <a:solidFill>
                <a:srgbClr val="595959"/>
              </a:solidFill>
              <a:latin typeface="+mn-lt"/>
              <a:ea typeface="ＭＳ Ｐゴシック" pitchFamily="-111" charset="-128"/>
              <a:cs typeface="+mn-cs"/>
            </a:endParaRPr>
          </a:p>
        </p:txBody>
      </p:sp>
      <p:sp>
        <p:nvSpPr>
          <p:cNvPr id="10" name="TextBox 9">
            <a:extLst>
              <a:ext uri="{FF2B5EF4-FFF2-40B4-BE49-F238E27FC236}">
                <a16:creationId xmlns:a16="http://schemas.microsoft.com/office/drawing/2014/main" id="{C4958E1D-DC13-05AB-C43B-8ED534C5ACA7}"/>
              </a:ext>
            </a:extLst>
          </p:cNvPr>
          <p:cNvSpPr txBox="1"/>
          <p:nvPr/>
        </p:nvSpPr>
        <p:spPr>
          <a:xfrm>
            <a:off x="590217" y="3129330"/>
            <a:ext cx="7049074" cy="228147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dirty="0">
                <a:solidFill>
                  <a:srgbClr val="0000CD"/>
                </a:solidFill>
              </a:rPr>
              <a:t>SELECT</a:t>
            </a:r>
            <a:r>
              <a:rPr lang="en-IN" sz="1600" b="0" i="0" dirty="0">
                <a:solidFill>
                  <a:srgbClr val="000000"/>
                </a:solidFill>
                <a:effectLst/>
              </a:rPr>
              <a:t> </a:t>
            </a:r>
            <a:r>
              <a:rPr lang="en-IN" sz="1600" b="0" i="0" dirty="0" err="1">
                <a:solidFill>
                  <a:srgbClr val="000000"/>
                </a:solidFill>
                <a:effectLst/>
              </a:rPr>
              <a:t>companies.permalink</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companies_permalink</a:t>
            </a:r>
            <a:r>
              <a:rPr lang="en-IN" sz="1600" b="0" i="0" dirty="0">
                <a:solidFill>
                  <a:srgbClr val="000000"/>
                </a:solidFill>
                <a:effectLst/>
              </a:rPr>
              <a:t>, </a:t>
            </a:r>
          </a:p>
          <a:p>
            <a:r>
              <a:rPr lang="en-IN" sz="1600" b="0" i="0" dirty="0">
                <a:solidFill>
                  <a:srgbClr val="000000"/>
                </a:solidFill>
                <a:effectLst/>
              </a:rPr>
              <a:t>	</a:t>
            </a:r>
            <a:r>
              <a:rPr lang="en-IN" sz="1600" b="0" i="0" dirty="0" err="1">
                <a:solidFill>
                  <a:srgbClr val="000000"/>
                </a:solidFill>
                <a:effectLst/>
              </a:rPr>
              <a:t>acquisitions.company_permalink</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acquisitions_permalink</a:t>
            </a:r>
            <a:r>
              <a:rPr lang="en-IN" sz="1600" b="0" i="0" dirty="0">
                <a:solidFill>
                  <a:srgbClr val="000000"/>
                </a:solidFill>
                <a:effectLst/>
              </a:rPr>
              <a:t>, </a:t>
            </a:r>
          </a:p>
          <a:p>
            <a:r>
              <a:rPr lang="en-IN" sz="1600" b="0" i="0" dirty="0">
                <a:solidFill>
                  <a:srgbClr val="000000"/>
                </a:solidFill>
                <a:effectLst/>
              </a:rPr>
              <a:t>	</a:t>
            </a:r>
            <a:r>
              <a:rPr lang="en-IN" sz="1600" b="0" i="0" dirty="0" err="1">
                <a:solidFill>
                  <a:srgbClr val="000000"/>
                </a:solidFill>
                <a:effectLst/>
              </a:rPr>
              <a:t>acquisitions.acquired_at</a:t>
            </a:r>
            <a:r>
              <a:rPr lang="en-IN" sz="1600" b="0" i="0" dirty="0">
                <a:solidFill>
                  <a:srgbClr val="000000"/>
                </a:solidFill>
                <a:effectLst/>
              </a:rPr>
              <a:t> </a:t>
            </a:r>
            <a:r>
              <a:rPr lang="en-IN" sz="1600" dirty="0">
                <a:solidFill>
                  <a:srgbClr val="0000CD"/>
                </a:solidFill>
              </a:rPr>
              <a:t>AS</a:t>
            </a:r>
            <a:r>
              <a:rPr lang="en-IN" sz="1600" b="0" i="0" dirty="0">
                <a:solidFill>
                  <a:srgbClr val="000000"/>
                </a:solidFill>
                <a:effectLst/>
              </a:rPr>
              <a:t> </a:t>
            </a:r>
            <a:r>
              <a:rPr lang="en-IN" sz="1600" b="0" i="0" dirty="0" err="1">
                <a:solidFill>
                  <a:srgbClr val="000000"/>
                </a:solidFill>
                <a:effectLst/>
              </a:rPr>
              <a:t>acquired_date</a:t>
            </a:r>
            <a:r>
              <a:rPr lang="en-IN" sz="1600" b="0" i="0" dirty="0">
                <a:solidFill>
                  <a:srgbClr val="000000"/>
                </a:solidFill>
                <a:effectLst/>
              </a:rPr>
              <a:t> </a:t>
            </a:r>
          </a:p>
          <a:p>
            <a:r>
              <a:rPr lang="en-IN" sz="1600" dirty="0">
                <a:solidFill>
                  <a:srgbClr val="0000CD"/>
                </a:solidFill>
              </a:rPr>
              <a:t>FROM</a:t>
            </a:r>
            <a:r>
              <a:rPr lang="en-IN" sz="1600" b="0" i="0" dirty="0">
                <a:solidFill>
                  <a:srgbClr val="000000"/>
                </a:solidFill>
                <a:effectLst/>
              </a:rPr>
              <a:t> </a:t>
            </a:r>
            <a:r>
              <a:rPr lang="en-IN" sz="1600" b="0" i="0" dirty="0" err="1">
                <a:solidFill>
                  <a:srgbClr val="000000"/>
                </a:solidFill>
                <a:effectLst/>
              </a:rPr>
              <a:t>Tutorial.Crunchbase_companies</a:t>
            </a:r>
            <a:r>
              <a:rPr lang="en-IN" sz="1600" b="0" i="0" dirty="0">
                <a:solidFill>
                  <a:srgbClr val="000000"/>
                </a:solidFill>
                <a:effectLst/>
              </a:rPr>
              <a:t> companies </a:t>
            </a:r>
          </a:p>
          <a:p>
            <a:r>
              <a:rPr lang="en-IN" sz="1600" dirty="0">
                <a:solidFill>
                  <a:srgbClr val="0000CD"/>
                </a:solidFill>
              </a:rPr>
              <a:t>LEFT</a:t>
            </a:r>
            <a:r>
              <a:rPr lang="en-IN" sz="1600" dirty="0">
                <a:solidFill>
                  <a:srgbClr val="000000"/>
                </a:solidFill>
              </a:rPr>
              <a:t> </a:t>
            </a:r>
            <a:r>
              <a:rPr lang="en-IN" sz="1600" dirty="0">
                <a:solidFill>
                  <a:srgbClr val="0000CD"/>
                </a:solidFill>
              </a:rPr>
              <a:t>JOIN</a:t>
            </a:r>
            <a:r>
              <a:rPr lang="en-IN" sz="1600" dirty="0">
                <a:solidFill>
                  <a:srgbClr val="000000"/>
                </a:solidFill>
              </a:rPr>
              <a:t> </a:t>
            </a:r>
            <a:r>
              <a:rPr lang="en-IN" sz="1600" b="0" i="0" dirty="0" err="1">
                <a:solidFill>
                  <a:srgbClr val="000000"/>
                </a:solidFill>
                <a:effectLst/>
              </a:rPr>
              <a:t>Tutorial.Crunchbase_acquisitions</a:t>
            </a:r>
            <a:r>
              <a:rPr lang="en-IN" sz="1600" b="0" i="0" dirty="0">
                <a:solidFill>
                  <a:srgbClr val="000000"/>
                </a:solidFill>
                <a:effectLst/>
              </a:rPr>
              <a:t> acquisitions </a:t>
            </a:r>
          </a:p>
          <a:p>
            <a:r>
              <a:rPr lang="en-IN" sz="1600" dirty="0">
                <a:solidFill>
                  <a:srgbClr val="0000CD"/>
                </a:solidFill>
              </a:rPr>
              <a:t>ON</a:t>
            </a:r>
            <a:r>
              <a:rPr lang="en-IN" sz="1600" b="0" i="0" dirty="0">
                <a:solidFill>
                  <a:srgbClr val="000000"/>
                </a:solidFill>
                <a:effectLst/>
              </a:rPr>
              <a:t> </a:t>
            </a:r>
            <a:r>
              <a:rPr lang="en-IN" sz="1600" b="0" i="0" dirty="0" err="1">
                <a:solidFill>
                  <a:srgbClr val="000000"/>
                </a:solidFill>
                <a:effectLst/>
              </a:rPr>
              <a:t>companies.permalink</a:t>
            </a:r>
            <a:r>
              <a:rPr lang="en-IN" sz="1600" b="0" i="0" dirty="0">
                <a:solidFill>
                  <a:srgbClr val="000000"/>
                </a:solidFill>
                <a:effectLst/>
              </a:rPr>
              <a:t> = </a:t>
            </a:r>
            <a:r>
              <a:rPr lang="en-IN" sz="1600" b="0" i="0" dirty="0" err="1">
                <a:solidFill>
                  <a:srgbClr val="000000"/>
                </a:solidFill>
                <a:effectLst/>
              </a:rPr>
              <a:t>acquisitions.company_permalink</a:t>
            </a:r>
            <a:r>
              <a:rPr lang="en-IN" sz="1600" b="0" i="0" dirty="0">
                <a:solidFill>
                  <a:srgbClr val="000000"/>
                </a:solidFill>
                <a:effectLst/>
              </a:rPr>
              <a:t> </a:t>
            </a:r>
          </a:p>
          <a:p>
            <a:r>
              <a:rPr lang="en-IN" sz="1600" dirty="0">
                <a:solidFill>
                  <a:srgbClr val="0000CD"/>
                </a:solidFill>
              </a:rPr>
              <a:t>WHERE</a:t>
            </a:r>
            <a:r>
              <a:rPr lang="en-IN" sz="1600" b="0" i="0" dirty="0">
                <a:solidFill>
                  <a:srgbClr val="000000"/>
                </a:solidFill>
                <a:effectLst/>
              </a:rPr>
              <a:t> </a:t>
            </a:r>
            <a:r>
              <a:rPr lang="en-IN" sz="1600" b="0" i="0" dirty="0" err="1">
                <a:solidFill>
                  <a:srgbClr val="000000"/>
                </a:solidFill>
                <a:effectLst/>
              </a:rPr>
              <a:t>acquisitions.company_permalink</a:t>
            </a:r>
            <a:r>
              <a:rPr lang="en-IN" sz="1600" b="0" i="0" dirty="0">
                <a:solidFill>
                  <a:srgbClr val="000000"/>
                </a:solidFill>
                <a:effectLst/>
              </a:rPr>
              <a:t> != '/company/1000memories'</a:t>
            </a:r>
          </a:p>
          <a:p>
            <a:r>
              <a:rPr lang="en-IN" sz="1600" dirty="0">
                <a:solidFill>
                  <a:srgbClr val="0000CD"/>
                </a:solidFill>
              </a:rPr>
              <a:t>ORDER</a:t>
            </a:r>
            <a:r>
              <a:rPr lang="en-IN" sz="1600" dirty="0">
                <a:solidFill>
                  <a:srgbClr val="000000"/>
                </a:solidFill>
              </a:rPr>
              <a:t> </a:t>
            </a:r>
            <a:r>
              <a:rPr lang="en-IN" sz="1600" dirty="0">
                <a:solidFill>
                  <a:srgbClr val="0000CD"/>
                </a:solidFill>
              </a:rPr>
              <a:t>BY</a:t>
            </a:r>
            <a:r>
              <a:rPr lang="en-IN" sz="1600" dirty="0">
                <a:solidFill>
                  <a:srgbClr val="000000"/>
                </a:solidFill>
              </a:rPr>
              <a:t> </a:t>
            </a:r>
            <a:r>
              <a:rPr lang="en-IN" sz="1600" b="0" i="0" dirty="0">
                <a:solidFill>
                  <a:srgbClr val="000000"/>
                </a:solidFill>
                <a:effectLst/>
              </a:rPr>
              <a:t>1</a:t>
            </a:r>
            <a:endParaRPr lang="en-IN" sz="1600" dirty="0">
              <a:solidFill>
                <a:srgbClr val="000000"/>
              </a:solidFill>
            </a:endParaRPr>
          </a:p>
        </p:txBody>
      </p:sp>
      <p:sp>
        <p:nvSpPr>
          <p:cNvPr id="12" name="TextBox 11">
            <a:extLst>
              <a:ext uri="{FF2B5EF4-FFF2-40B4-BE49-F238E27FC236}">
                <a16:creationId xmlns:a16="http://schemas.microsoft.com/office/drawing/2014/main" id="{18B66443-2113-C4B9-3AA6-58B9C9CE3FCE}"/>
              </a:ext>
            </a:extLst>
          </p:cNvPr>
          <p:cNvSpPr txBox="1"/>
          <p:nvPr/>
        </p:nvSpPr>
        <p:spPr>
          <a:xfrm>
            <a:off x="590217" y="1148848"/>
            <a:ext cx="6944902" cy="173664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0000CD"/>
                </a:solidFill>
              </a:rPr>
              <a:t>SELECT</a:t>
            </a:r>
            <a:r>
              <a:rPr lang="en-US" sz="1600" b="0" i="0" dirty="0">
                <a:solidFill>
                  <a:srgbClr val="000000"/>
                </a:solidFill>
                <a:effectLst/>
              </a:rPr>
              <a:t> year, month, </a:t>
            </a:r>
            <a:r>
              <a:rPr lang="en-US" sz="1600" dirty="0">
                <a:solidFill>
                  <a:srgbClr val="0000CD"/>
                </a:solidFill>
              </a:rPr>
              <a:t>MAX</a:t>
            </a:r>
            <a:r>
              <a:rPr lang="en-US" sz="1600" b="0" i="0" dirty="0">
                <a:solidFill>
                  <a:srgbClr val="000000"/>
                </a:solidFill>
                <a:effectLst/>
              </a:rPr>
              <a:t>(high) </a:t>
            </a:r>
            <a:r>
              <a:rPr lang="en-US" sz="1600" dirty="0">
                <a:solidFill>
                  <a:srgbClr val="0000CD"/>
                </a:solidFill>
              </a:rPr>
              <a:t>AS</a:t>
            </a:r>
            <a:r>
              <a:rPr lang="en-US" sz="1600" b="0" i="0" dirty="0">
                <a:solidFill>
                  <a:srgbClr val="000000"/>
                </a:solidFill>
                <a:effectLst/>
              </a:rPr>
              <a:t> </a:t>
            </a:r>
            <a:r>
              <a:rPr lang="en-US" sz="1600" b="0" i="0" dirty="0" err="1">
                <a:solidFill>
                  <a:srgbClr val="000000"/>
                </a:solidFill>
                <a:effectLst/>
              </a:rPr>
              <a:t>month_high</a:t>
            </a:r>
            <a:r>
              <a:rPr lang="en-US" sz="1600" b="0" i="0" dirty="0">
                <a:solidFill>
                  <a:srgbClr val="000000"/>
                </a:solidFill>
                <a:effectLst/>
              </a:rPr>
              <a:t> </a:t>
            </a:r>
          </a:p>
          <a:p>
            <a:r>
              <a:rPr lang="en-US" sz="1600" dirty="0">
                <a:solidFill>
                  <a:srgbClr val="0000CD"/>
                </a:solidFill>
              </a:rPr>
              <a:t>FROM</a:t>
            </a:r>
            <a:r>
              <a:rPr lang="en-US" sz="1600" b="0" i="0" dirty="0">
                <a:solidFill>
                  <a:srgbClr val="000000"/>
                </a:solidFill>
                <a:effectLst/>
              </a:rPr>
              <a:t> </a:t>
            </a:r>
            <a:r>
              <a:rPr lang="en-US" sz="1600" b="0" i="0" dirty="0" err="1">
                <a:solidFill>
                  <a:srgbClr val="000000"/>
                </a:solidFill>
                <a:effectLst/>
              </a:rPr>
              <a:t>Tutorial.Aapl_historical_stock_price</a:t>
            </a:r>
            <a:endParaRPr lang="en-US" sz="1600" b="0" i="0" dirty="0">
              <a:solidFill>
                <a:srgbClr val="000000"/>
              </a:solidFill>
              <a:effectLst/>
            </a:endParaRPr>
          </a:p>
          <a:p>
            <a:r>
              <a:rPr lang="en-US" sz="1600" dirty="0">
                <a:solidFill>
                  <a:srgbClr val="0000CD"/>
                </a:solidFill>
              </a:rPr>
              <a:t>WHERE</a:t>
            </a:r>
            <a:r>
              <a:rPr lang="en-US" sz="1600" b="0" i="0" dirty="0">
                <a:solidFill>
                  <a:srgbClr val="000000"/>
                </a:solidFill>
                <a:effectLst/>
              </a:rPr>
              <a:t> year = </a:t>
            </a:r>
            <a:r>
              <a:rPr lang="en-IN" sz="1600" b="0" i="0" dirty="0">
                <a:solidFill>
                  <a:srgbClr val="000000"/>
                </a:solidFill>
                <a:effectLst/>
              </a:rPr>
              <a:t>‘2010'</a:t>
            </a:r>
            <a:endParaRPr lang="en-US" sz="1600" b="0" i="0" dirty="0">
              <a:solidFill>
                <a:srgbClr val="000000"/>
              </a:solidFill>
              <a:effectLst/>
            </a:endParaRPr>
          </a:p>
          <a:p>
            <a:r>
              <a:rPr lang="en-US" sz="1600" dirty="0">
                <a:solidFill>
                  <a:srgbClr val="0000CD"/>
                </a:solidFill>
              </a:rPr>
              <a:t>GROUP</a:t>
            </a:r>
            <a:r>
              <a:rPr lang="en-US" sz="1600" b="0" i="0" dirty="0">
                <a:solidFill>
                  <a:srgbClr val="000000"/>
                </a:solidFill>
                <a:effectLst/>
              </a:rPr>
              <a:t> </a:t>
            </a:r>
            <a:r>
              <a:rPr lang="en-US" sz="1600" dirty="0">
                <a:solidFill>
                  <a:srgbClr val="0000CD"/>
                </a:solidFill>
              </a:rPr>
              <a:t>BY</a:t>
            </a:r>
            <a:r>
              <a:rPr lang="en-US" sz="1600" b="0" i="0" dirty="0">
                <a:solidFill>
                  <a:srgbClr val="000000"/>
                </a:solidFill>
                <a:effectLst/>
              </a:rPr>
              <a:t> year, month </a:t>
            </a:r>
          </a:p>
          <a:p>
            <a:r>
              <a:rPr lang="en-US" sz="1600" dirty="0">
                <a:solidFill>
                  <a:srgbClr val="0000CD"/>
                </a:solidFill>
              </a:rPr>
              <a:t>HAVING</a:t>
            </a:r>
            <a:r>
              <a:rPr lang="en-US" sz="1600" b="0" i="0" dirty="0">
                <a:solidFill>
                  <a:srgbClr val="000000"/>
                </a:solidFill>
                <a:effectLst/>
              </a:rPr>
              <a:t> </a:t>
            </a:r>
            <a:r>
              <a:rPr lang="en-US" sz="1600" dirty="0">
                <a:solidFill>
                  <a:srgbClr val="0000CD"/>
                </a:solidFill>
              </a:rPr>
              <a:t>MAX</a:t>
            </a:r>
            <a:r>
              <a:rPr lang="en-US" sz="1600" b="0" i="0" dirty="0">
                <a:solidFill>
                  <a:srgbClr val="000000"/>
                </a:solidFill>
                <a:effectLst/>
              </a:rPr>
              <a:t>(high) &gt; 400 </a:t>
            </a:r>
          </a:p>
          <a:p>
            <a:r>
              <a:rPr lang="en-US" sz="1600" dirty="0">
                <a:solidFill>
                  <a:srgbClr val="0000CD"/>
                </a:solidFill>
              </a:rPr>
              <a:t>ORDER</a:t>
            </a:r>
            <a:r>
              <a:rPr lang="en-US" sz="1600" b="0" i="0" dirty="0">
                <a:solidFill>
                  <a:srgbClr val="000000"/>
                </a:solidFill>
                <a:effectLst/>
              </a:rPr>
              <a:t> </a:t>
            </a:r>
            <a:r>
              <a:rPr lang="en-US" sz="1600" dirty="0">
                <a:solidFill>
                  <a:srgbClr val="0000CD"/>
                </a:solidFill>
              </a:rPr>
              <a:t>BY</a:t>
            </a:r>
            <a:r>
              <a:rPr lang="en-US" sz="1600" b="0" i="0" dirty="0">
                <a:solidFill>
                  <a:srgbClr val="000000"/>
                </a:solidFill>
                <a:effectLst/>
              </a:rPr>
              <a:t> year, month</a:t>
            </a:r>
            <a:endParaRPr lang="en-IN" sz="1600" dirty="0">
              <a:solidFill>
                <a:srgbClr val="000000"/>
              </a:solidFill>
            </a:endParaRPr>
          </a:p>
        </p:txBody>
      </p:sp>
      <p:sp>
        <p:nvSpPr>
          <p:cNvPr id="13" name="Rectangle 2">
            <a:extLst>
              <a:ext uri="{FF2B5EF4-FFF2-40B4-BE49-F238E27FC236}">
                <a16:creationId xmlns:a16="http://schemas.microsoft.com/office/drawing/2014/main" id="{C5857349-EB71-DC57-643E-6C85530D473E}"/>
              </a:ext>
            </a:extLst>
          </p:cNvPr>
          <p:cNvSpPr txBox="1">
            <a:spLocks noChangeArrowheads="1"/>
          </p:cNvSpPr>
          <p:nvPr/>
        </p:nvSpPr>
        <p:spPr>
          <a:xfrm>
            <a:off x="395514" y="320097"/>
            <a:ext cx="10515600" cy="664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4A498E"/>
                </a:solidFill>
                <a:latin typeface="+mj-lt"/>
                <a:ea typeface="+mj-ea"/>
                <a:cs typeface="+mj-cs"/>
              </a:defRPr>
            </a:lvl1pPr>
          </a:lstStyle>
          <a:p>
            <a:r>
              <a:rPr lang="en-IN" dirty="0"/>
              <a:t>SQL Query clause order</a:t>
            </a:r>
          </a:p>
        </p:txBody>
      </p:sp>
      <p:graphicFrame>
        <p:nvGraphicFramePr>
          <p:cNvPr id="2" name="Table 1">
            <a:extLst>
              <a:ext uri="{FF2B5EF4-FFF2-40B4-BE49-F238E27FC236}">
                <a16:creationId xmlns:a16="http://schemas.microsoft.com/office/drawing/2014/main" id="{03EA4F5C-FC79-F25B-22C0-177CFF2B5FD1}"/>
              </a:ext>
            </a:extLst>
          </p:cNvPr>
          <p:cNvGraphicFramePr>
            <a:graphicFrameLocks noGrp="1"/>
          </p:cNvGraphicFramePr>
          <p:nvPr>
            <p:extLst>
              <p:ext uri="{D42A27DB-BD31-4B8C-83A1-F6EECF244321}">
                <p14:modId xmlns:p14="http://schemas.microsoft.com/office/powerpoint/2010/main" val="1401347323"/>
              </p:ext>
            </p:extLst>
          </p:nvPr>
        </p:nvGraphicFramePr>
        <p:xfrm>
          <a:off x="8095244" y="1148848"/>
          <a:ext cx="3248909" cy="1645920"/>
        </p:xfrm>
        <a:graphic>
          <a:graphicData uri="http://schemas.openxmlformats.org/drawingml/2006/table">
            <a:tbl>
              <a:tblPr>
                <a:tableStyleId>{17292A2E-F333-43FB-9621-5CBBE7FDCDCB}</a:tableStyleId>
              </a:tblPr>
              <a:tblGrid>
                <a:gridCol w="1518721">
                  <a:extLst>
                    <a:ext uri="{9D8B030D-6E8A-4147-A177-3AD203B41FA5}">
                      <a16:colId xmlns:a16="http://schemas.microsoft.com/office/drawing/2014/main" val="486409730"/>
                    </a:ext>
                  </a:extLst>
                </a:gridCol>
                <a:gridCol w="1730188">
                  <a:extLst>
                    <a:ext uri="{9D8B030D-6E8A-4147-A177-3AD203B41FA5}">
                      <a16:colId xmlns:a16="http://schemas.microsoft.com/office/drawing/2014/main" val="1468608025"/>
                    </a:ext>
                  </a:extLst>
                </a:gridCol>
              </a:tblGrid>
              <a:tr h="0">
                <a:tc>
                  <a:txBody>
                    <a:bodyPr/>
                    <a:lstStyle/>
                    <a:p>
                      <a:pPr fontAlgn="base"/>
                      <a:r>
                        <a:rPr lang="en-IN" dirty="0">
                          <a:effectLst/>
                        </a:rPr>
                        <a:t>  So</a:t>
                      </a:r>
                      <a:endParaRPr lang="en-IN" dirty="0">
                        <a:effectLst/>
                        <a:latin typeface="inherit"/>
                      </a:endParaRPr>
                    </a:p>
                  </a:txBody>
                  <a:tcPr marL="0" marR="0" marT="0" marB="0"/>
                </a:tc>
                <a:tc>
                  <a:txBody>
                    <a:bodyPr/>
                    <a:lstStyle/>
                    <a:p>
                      <a:pPr fontAlgn="base"/>
                      <a:r>
                        <a:rPr lang="en-IN" dirty="0">
                          <a:effectLst/>
                        </a:rPr>
                        <a:t>  SELECT</a:t>
                      </a:r>
                      <a:endParaRPr lang="en-IN" dirty="0">
                        <a:effectLst/>
                        <a:latin typeface="inherit"/>
                      </a:endParaRPr>
                    </a:p>
                  </a:txBody>
                  <a:tcPr marL="0" marR="0" marT="0" marB="0"/>
                </a:tc>
                <a:extLst>
                  <a:ext uri="{0D108BD9-81ED-4DB2-BD59-A6C34878D82A}">
                    <a16:rowId xmlns:a16="http://schemas.microsoft.com/office/drawing/2014/main" val="1093442803"/>
                  </a:ext>
                </a:extLst>
              </a:tr>
              <a:tr h="0">
                <a:tc>
                  <a:txBody>
                    <a:bodyPr/>
                    <a:lstStyle/>
                    <a:p>
                      <a:pPr fontAlgn="base"/>
                      <a:r>
                        <a:rPr lang="en-IN">
                          <a:effectLst/>
                        </a:rPr>
                        <a:t>  Few</a:t>
                      </a:r>
                      <a:endParaRPr lang="en-IN">
                        <a:effectLst/>
                        <a:latin typeface="inherit"/>
                      </a:endParaRPr>
                    </a:p>
                  </a:txBody>
                  <a:tcPr marL="0" marR="0" marT="0" marB="0"/>
                </a:tc>
                <a:tc>
                  <a:txBody>
                    <a:bodyPr/>
                    <a:lstStyle/>
                    <a:p>
                      <a:pPr fontAlgn="base"/>
                      <a:r>
                        <a:rPr lang="en-IN" dirty="0">
                          <a:effectLst/>
                        </a:rPr>
                        <a:t>  FROM</a:t>
                      </a:r>
                      <a:endParaRPr lang="en-IN" dirty="0">
                        <a:effectLst/>
                        <a:latin typeface="inherit"/>
                      </a:endParaRPr>
                    </a:p>
                  </a:txBody>
                  <a:tcPr marL="0" marR="0" marT="0" marB="0"/>
                </a:tc>
                <a:extLst>
                  <a:ext uri="{0D108BD9-81ED-4DB2-BD59-A6C34878D82A}">
                    <a16:rowId xmlns:a16="http://schemas.microsoft.com/office/drawing/2014/main" val="1917405153"/>
                  </a:ext>
                </a:extLst>
              </a:tr>
              <a:tr h="0">
                <a:tc>
                  <a:txBody>
                    <a:bodyPr/>
                    <a:lstStyle/>
                    <a:p>
                      <a:pPr fontAlgn="base"/>
                      <a:r>
                        <a:rPr lang="en-IN">
                          <a:effectLst/>
                        </a:rPr>
                        <a:t>  Workers</a:t>
                      </a:r>
                      <a:endParaRPr lang="en-IN">
                        <a:effectLst/>
                        <a:latin typeface="inherit"/>
                      </a:endParaRPr>
                    </a:p>
                  </a:txBody>
                  <a:tcPr marL="0" marR="0" marT="0" marB="0"/>
                </a:tc>
                <a:tc>
                  <a:txBody>
                    <a:bodyPr/>
                    <a:lstStyle/>
                    <a:p>
                      <a:pPr fontAlgn="base"/>
                      <a:r>
                        <a:rPr lang="en-IN" dirty="0">
                          <a:effectLst/>
                        </a:rPr>
                        <a:t>  WHERE</a:t>
                      </a:r>
                      <a:endParaRPr lang="en-IN" dirty="0">
                        <a:effectLst/>
                        <a:latin typeface="inherit"/>
                      </a:endParaRPr>
                    </a:p>
                  </a:txBody>
                  <a:tcPr marL="0" marR="0" marT="0" marB="0"/>
                </a:tc>
                <a:extLst>
                  <a:ext uri="{0D108BD9-81ED-4DB2-BD59-A6C34878D82A}">
                    <a16:rowId xmlns:a16="http://schemas.microsoft.com/office/drawing/2014/main" val="1135797152"/>
                  </a:ext>
                </a:extLst>
              </a:tr>
              <a:tr h="0">
                <a:tc>
                  <a:txBody>
                    <a:bodyPr/>
                    <a:lstStyle/>
                    <a:p>
                      <a:pPr fontAlgn="base"/>
                      <a:r>
                        <a:rPr lang="en-IN">
                          <a:effectLst/>
                        </a:rPr>
                        <a:t>  Go</a:t>
                      </a:r>
                      <a:endParaRPr lang="en-IN">
                        <a:effectLst/>
                        <a:latin typeface="inherit"/>
                      </a:endParaRPr>
                    </a:p>
                  </a:txBody>
                  <a:tcPr marL="0" marR="0" marT="0" marB="0"/>
                </a:tc>
                <a:tc>
                  <a:txBody>
                    <a:bodyPr/>
                    <a:lstStyle/>
                    <a:p>
                      <a:pPr fontAlgn="base"/>
                      <a:r>
                        <a:rPr lang="en-IN" dirty="0">
                          <a:effectLst/>
                        </a:rPr>
                        <a:t>  GROUP BY</a:t>
                      </a:r>
                      <a:endParaRPr lang="en-IN" dirty="0">
                        <a:effectLst/>
                        <a:latin typeface="inherit"/>
                      </a:endParaRPr>
                    </a:p>
                  </a:txBody>
                  <a:tcPr marL="0" marR="0" marT="0" marB="0"/>
                </a:tc>
                <a:extLst>
                  <a:ext uri="{0D108BD9-81ED-4DB2-BD59-A6C34878D82A}">
                    <a16:rowId xmlns:a16="http://schemas.microsoft.com/office/drawing/2014/main" val="3322460803"/>
                  </a:ext>
                </a:extLst>
              </a:tr>
              <a:tr h="0">
                <a:tc>
                  <a:txBody>
                    <a:bodyPr/>
                    <a:lstStyle/>
                    <a:p>
                      <a:pPr fontAlgn="base"/>
                      <a:r>
                        <a:rPr lang="en-IN">
                          <a:effectLst/>
                        </a:rPr>
                        <a:t>  Home</a:t>
                      </a:r>
                      <a:endParaRPr lang="en-IN">
                        <a:effectLst/>
                        <a:latin typeface="inherit"/>
                      </a:endParaRPr>
                    </a:p>
                  </a:txBody>
                  <a:tcPr marL="0" marR="0" marT="0" marB="0"/>
                </a:tc>
                <a:tc>
                  <a:txBody>
                    <a:bodyPr/>
                    <a:lstStyle/>
                    <a:p>
                      <a:pPr fontAlgn="base"/>
                      <a:r>
                        <a:rPr lang="en-IN" dirty="0">
                          <a:effectLst/>
                        </a:rPr>
                        <a:t>  HAVING</a:t>
                      </a:r>
                      <a:endParaRPr lang="en-IN" dirty="0">
                        <a:effectLst/>
                        <a:latin typeface="inherit"/>
                      </a:endParaRPr>
                    </a:p>
                  </a:txBody>
                  <a:tcPr marL="0" marR="0" marT="0" marB="0"/>
                </a:tc>
                <a:extLst>
                  <a:ext uri="{0D108BD9-81ED-4DB2-BD59-A6C34878D82A}">
                    <a16:rowId xmlns:a16="http://schemas.microsoft.com/office/drawing/2014/main" val="3363686179"/>
                  </a:ext>
                </a:extLst>
              </a:tr>
              <a:tr h="0">
                <a:tc>
                  <a:txBody>
                    <a:bodyPr/>
                    <a:lstStyle/>
                    <a:p>
                      <a:pPr fontAlgn="base"/>
                      <a:r>
                        <a:rPr lang="en-IN">
                          <a:effectLst/>
                        </a:rPr>
                        <a:t>  On Time</a:t>
                      </a:r>
                      <a:endParaRPr lang="en-IN">
                        <a:effectLst/>
                        <a:latin typeface="inherit"/>
                      </a:endParaRPr>
                    </a:p>
                  </a:txBody>
                  <a:tcPr marL="0" marR="0" marT="0" marB="0"/>
                </a:tc>
                <a:tc>
                  <a:txBody>
                    <a:bodyPr/>
                    <a:lstStyle/>
                    <a:p>
                      <a:pPr fontAlgn="base"/>
                      <a:r>
                        <a:rPr lang="en-IN" dirty="0">
                          <a:effectLst/>
                        </a:rPr>
                        <a:t>  ORDER BY</a:t>
                      </a:r>
                      <a:endParaRPr lang="en-IN" dirty="0">
                        <a:effectLst/>
                        <a:latin typeface="inherit"/>
                      </a:endParaRPr>
                    </a:p>
                  </a:txBody>
                  <a:tcPr marL="0" marR="0" marT="0" marB="0"/>
                </a:tc>
                <a:extLst>
                  <a:ext uri="{0D108BD9-81ED-4DB2-BD59-A6C34878D82A}">
                    <a16:rowId xmlns:a16="http://schemas.microsoft.com/office/drawing/2014/main" val="305873602"/>
                  </a:ext>
                </a:extLst>
              </a:tr>
            </a:tbl>
          </a:graphicData>
        </a:graphic>
      </p:graphicFrame>
      <p:graphicFrame>
        <p:nvGraphicFramePr>
          <p:cNvPr id="9" name="Table 8">
            <a:extLst>
              <a:ext uri="{FF2B5EF4-FFF2-40B4-BE49-F238E27FC236}">
                <a16:creationId xmlns:a16="http://schemas.microsoft.com/office/drawing/2014/main" id="{EA7CF368-4354-A831-B286-8C5C11191755}"/>
              </a:ext>
            </a:extLst>
          </p:cNvPr>
          <p:cNvGraphicFramePr>
            <a:graphicFrameLocks noGrp="1"/>
          </p:cNvGraphicFramePr>
          <p:nvPr>
            <p:extLst>
              <p:ext uri="{D42A27DB-BD31-4B8C-83A1-F6EECF244321}">
                <p14:modId xmlns:p14="http://schemas.microsoft.com/office/powerpoint/2010/main" val="1244181225"/>
              </p:ext>
            </p:extLst>
          </p:nvPr>
        </p:nvGraphicFramePr>
        <p:xfrm>
          <a:off x="8095245" y="3145070"/>
          <a:ext cx="3248909" cy="2194560"/>
        </p:xfrm>
        <a:graphic>
          <a:graphicData uri="http://schemas.openxmlformats.org/drawingml/2006/table">
            <a:tbl>
              <a:tblPr>
                <a:tableStyleId>{17292A2E-F333-43FB-9621-5CBBE7FDCDCB}</a:tableStyleId>
              </a:tblPr>
              <a:tblGrid>
                <a:gridCol w="1518721">
                  <a:extLst>
                    <a:ext uri="{9D8B030D-6E8A-4147-A177-3AD203B41FA5}">
                      <a16:colId xmlns:a16="http://schemas.microsoft.com/office/drawing/2014/main" val="486409730"/>
                    </a:ext>
                  </a:extLst>
                </a:gridCol>
                <a:gridCol w="1730188">
                  <a:extLst>
                    <a:ext uri="{9D8B030D-6E8A-4147-A177-3AD203B41FA5}">
                      <a16:colId xmlns:a16="http://schemas.microsoft.com/office/drawing/2014/main" val="1468608025"/>
                    </a:ext>
                  </a:extLst>
                </a:gridCol>
              </a:tblGrid>
              <a:tr h="0">
                <a:tc>
                  <a:txBody>
                    <a:bodyPr/>
                    <a:lstStyle/>
                    <a:p>
                      <a:pPr fontAlgn="base"/>
                      <a:r>
                        <a:rPr lang="en-IN" dirty="0">
                          <a:effectLst/>
                        </a:rPr>
                        <a:t>  So</a:t>
                      </a:r>
                      <a:endParaRPr lang="en-IN" dirty="0">
                        <a:effectLst/>
                        <a:latin typeface="inherit"/>
                      </a:endParaRPr>
                    </a:p>
                  </a:txBody>
                  <a:tcPr marL="0" marR="0" marT="0" marB="0"/>
                </a:tc>
                <a:tc>
                  <a:txBody>
                    <a:bodyPr/>
                    <a:lstStyle/>
                    <a:p>
                      <a:pPr fontAlgn="base"/>
                      <a:r>
                        <a:rPr lang="en-IN" dirty="0">
                          <a:effectLst/>
                        </a:rPr>
                        <a:t>  SELECT</a:t>
                      </a:r>
                      <a:endParaRPr lang="en-IN" dirty="0">
                        <a:effectLst/>
                        <a:latin typeface="inherit"/>
                      </a:endParaRPr>
                    </a:p>
                  </a:txBody>
                  <a:tcPr marL="0" marR="0" marT="0" marB="0"/>
                </a:tc>
                <a:extLst>
                  <a:ext uri="{0D108BD9-81ED-4DB2-BD59-A6C34878D82A}">
                    <a16:rowId xmlns:a16="http://schemas.microsoft.com/office/drawing/2014/main" val="1093442803"/>
                  </a:ext>
                </a:extLst>
              </a:tr>
              <a:tr h="0">
                <a:tc>
                  <a:txBody>
                    <a:bodyPr/>
                    <a:lstStyle/>
                    <a:p>
                      <a:pPr fontAlgn="base"/>
                      <a:r>
                        <a:rPr lang="en-IN" dirty="0">
                          <a:effectLst/>
                        </a:rPr>
                        <a:t>  Few</a:t>
                      </a:r>
                      <a:endParaRPr lang="en-IN" dirty="0">
                        <a:effectLst/>
                        <a:latin typeface="inherit"/>
                      </a:endParaRPr>
                    </a:p>
                  </a:txBody>
                  <a:tcPr marL="0" marR="0" marT="0" marB="0"/>
                </a:tc>
                <a:tc>
                  <a:txBody>
                    <a:bodyPr/>
                    <a:lstStyle/>
                    <a:p>
                      <a:pPr fontAlgn="base"/>
                      <a:r>
                        <a:rPr lang="en-IN" dirty="0">
                          <a:effectLst/>
                        </a:rPr>
                        <a:t>  FROM</a:t>
                      </a:r>
                      <a:endParaRPr lang="en-US" sz="1800" dirty="0"/>
                    </a:p>
                    <a:p>
                      <a:r>
                        <a:rPr lang="en-US" sz="1800" dirty="0"/>
                        <a:t>  JOIN</a:t>
                      </a:r>
                    </a:p>
                    <a:p>
                      <a:r>
                        <a:rPr lang="en-US" sz="1800" dirty="0"/>
                        <a:t>  ON</a:t>
                      </a:r>
                    </a:p>
                  </a:txBody>
                  <a:tcPr marL="0" marR="0" marT="0" marB="0"/>
                </a:tc>
                <a:extLst>
                  <a:ext uri="{0D108BD9-81ED-4DB2-BD59-A6C34878D82A}">
                    <a16:rowId xmlns:a16="http://schemas.microsoft.com/office/drawing/2014/main" val="1917405153"/>
                  </a:ext>
                </a:extLst>
              </a:tr>
              <a:tr h="0">
                <a:tc>
                  <a:txBody>
                    <a:bodyPr/>
                    <a:lstStyle/>
                    <a:p>
                      <a:pPr fontAlgn="base"/>
                      <a:r>
                        <a:rPr lang="en-IN" dirty="0">
                          <a:effectLst/>
                        </a:rPr>
                        <a:t>  Workers</a:t>
                      </a:r>
                      <a:endParaRPr lang="en-IN" dirty="0">
                        <a:effectLst/>
                        <a:latin typeface="inherit"/>
                      </a:endParaRPr>
                    </a:p>
                  </a:txBody>
                  <a:tcPr marL="0" marR="0" marT="0" marB="0"/>
                </a:tc>
                <a:tc>
                  <a:txBody>
                    <a:bodyPr/>
                    <a:lstStyle/>
                    <a:p>
                      <a:pPr fontAlgn="base"/>
                      <a:r>
                        <a:rPr lang="en-IN" dirty="0">
                          <a:effectLst/>
                        </a:rPr>
                        <a:t>  WHERE</a:t>
                      </a:r>
                      <a:endParaRPr lang="en-IN" dirty="0">
                        <a:effectLst/>
                        <a:latin typeface="inherit"/>
                      </a:endParaRPr>
                    </a:p>
                  </a:txBody>
                  <a:tcPr marL="0" marR="0" marT="0" marB="0"/>
                </a:tc>
                <a:extLst>
                  <a:ext uri="{0D108BD9-81ED-4DB2-BD59-A6C34878D82A}">
                    <a16:rowId xmlns:a16="http://schemas.microsoft.com/office/drawing/2014/main" val="1135797152"/>
                  </a:ext>
                </a:extLst>
              </a:tr>
              <a:tr h="0">
                <a:tc>
                  <a:txBody>
                    <a:bodyPr/>
                    <a:lstStyle/>
                    <a:p>
                      <a:pPr fontAlgn="base"/>
                      <a:r>
                        <a:rPr lang="en-IN">
                          <a:effectLst/>
                        </a:rPr>
                        <a:t>  Go</a:t>
                      </a:r>
                      <a:endParaRPr lang="en-IN">
                        <a:effectLst/>
                        <a:latin typeface="inherit"/>
                      </a:endParaRPr>
                    </a:p>
                  </a:txBody>
                  <a:tcPr marL="0" marR="0" marT="0" marB="0"/>
                </a:tc>
                <a:tc>
                  <a:txBody>
                    <a:bodyPr/>
                    <a:lstStyle/>
                    <a:p>
                      <a:pPr fontAlgn="base"/>
                      <a:r>
                        <a:rPr lang="en-IN" dirty="0">
                          <a:effectLst/>
                        </a:rPr>
                        <a:t>  GROUP BY</a:t>
                      </a:r>
                      <a:endParaRPr lang="en-IN" dirty="0">
                        <a:effectLst/>
                        <a:latin typeface="inherit"/>
                      </a:endParaRPr>
                    </a:p>
                  </a:txBody>
                  <a:tcPr marL="0" marR="0" marT="0" marB="0"/>
                </a:tc>
                <a:extLst>
                  <a:ext uri="{0D108BD9-81ED-4DB2-BD59-A6C34878D82A}">
                    <a16:rowId xmlns:a16="http://schemas.microsoft.com/office/drawing/2014/main" val="3322460803"/>
                  </a:ext>
                </a:extLst>
              </a:tr>
              <a:tr h="0">
                <a:tc>
                  <a:txBody>
                    <a:bodyPr/>
                    <a:lstStyle/>
                    <a:p>
                      <a:pPr fontAlgn="base"/>
                      <a:r>
                        <a:rPr lang="en-IN">
                          <a:effectLst/>
                        </a:rPr>
                        <a:t>  Home</a:t>
                      </a:r>
                      <a:endParaRPr lang="en-IN">
                        <a:effectLst/>
                        <a:latin typeface="inherit"/>
                      </a:endParaRPr>
                    </a:p>
                  </a:txBody>
                  <a:tcPr marL="0" marR="0" marT="0" marB="0"/>
                </a:tc>
                <a:tc>
                  <a:txBody>
                    <a:bodyPr/>
                    <a:lstStyle/>
                    <a:p>
                      <a:pPr fontAlgn="base"/>
                      <a:r>
                        <a:rPr lang="en-IN" dirty="0">
                          <a:effectLst/>
                        </a:rPr>
                        <a:t>  HAVING</a:t>
                      </a:r>
                      <a:endParaRPr lang="en-IN" dirty="0">
                        <a:effectLst/>
                        <a:latin typeface="inherit"/>
                      </a:endParaRPr>
                    </a:p>
                  </a:txBody>
                  <a:tcPr marL="0" marR="0" marT="0" marB="0"/>
                </a:tc>
                <a:extLst>
                  <a:ext uri="{0D108BD9-81ED-4DB2-BD59-A6C34878D82A}">
                    <a16:rowId xmlns:a16="http://schemas.microsoft.com/office/drawing/2014/main" val="3363686179"/>
                  </a:ext>
                </a:extLst>
              </a:tr>
              <a:tr h="0">
                <a:tc>
                  <a:txBody>
                    <a:bodyPr/>
                    <a:lstStyle/>
                    <a:p>
                      <a:pPr fontAlgn="base"/>
                      <a:r>
                        <a:rPr lang="en-IN">
                          <a:effectLst/>
                        </a:rPr>
                        <a:t>  On Time</a:t>
                      </a:r>
                      <a:endParaRPr lang="en-IN">
                        <a:effectLst/>
                        <a:latin typeface="inherit"/>
                      </a:endParaRPr>
                    </a:p>
                  </a:txBody>
                  <a:tcPr marL="0" marR="0" marT="0" marB="0"/>
                </a:tc>
                <a:tc>
                  <a:txBody>
                    <a:bodyPr/>
                    <a:lstStyle/>
                    <a:p>
                      <a:pPr fontAlgn="base"/>
                      <a:r>
                        <a:rPr lang="en-IN" dirty="0">
                          <a:effectLst/>
                        </a:rPr>
                        <a:t>  ORDER BY</a:t>
                      </a:r>
                      <a:endParaRPr lang="en-IN" dirty="0">
                        <a:effectLst/>
                        <a:latin typeface="inherit"/>
                      </a:endParaRPr>
                    </a:p>
                  </a:txBody>
                  <a:tcPr marL="0" marR="0" marT="0" marB="0"/>
                </a:tc>
                <a:extLst>
                  <a:ext uri="{0D108BD9-81ED-4DB2-BD59-A6C34878D82A}">
                    <a16:rowId xmlns:a16="http://schemas.microsoft.com/office/drawing/2014/main" val="305873602"/>
                  </a:ext>
                </a:extLst>
              </a:tr>
            </a:tbl>
          </a:graphicData>
        </a:graphic>
      </p:graphicFrame>
    </p:spTree>
    <p:extLst>
      <p:ext uri="{BB962C8B-B14F-4D97-AF65-F5344CB8AC3E}">
        <p14:creationId xmlns:p14="http://schemas.microsoft.com/office/powerpoint/2010/main" val="2177366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SUBQUERIES</a:t>
            </a:r>
          </a:p>
        </p:txBody>
      </p:sp>
      <p:sp>
        <p:nvSpPr>
          <p:cNvPr id="105475" name="Rectangle 3"/>
          <p:cNvSpPr>
            <a:spLocks noGrp="1" noChangeArrowheads="1"/>
          </p:cNvSpPr>
          <p:nvPr>
            <p:ph type="body" idx="1"/>
          </p:nvPr>
        </p:nvSpPr>
        <p:spPr>
          <a:xfrm>
            <a:off x="685799" y="5097236"/>
            <a:ext cx="10854159" cy="664537"/>
          </a:xfrm>
        </p:spPr>
        <p:txBody>
          <a:bodyPr>
            <a:noAutofit/>
          </a:bodyPr>
          <a:lstStyle/>
          <a:p>
            <a:pPr marL="406400" indent="-406400">
              <a:spcBef>
                <a:spcPct val="0"/>
              </a:spcBef>
              <a:spcAft>
                <a:spcPts val="600"/>
              </a:spcAft>
              <a:buSzPct val="90000"/>
              <a:defRPr/>
            </a:pPr>
            <a:r>
              <a:rPr lang="en-US" sz="1800" b="0" i="0" dirty="0">
                <a:solidFill>
                  <a:srgbClr val="191925"/>
                </a:solidFill>
                <a:effectLst/>
                <a:latin typeface="+mn-lt"/>
              </a:rPr>
              <a:t>Subqueries (also known as inner queries or nested queries) are a tool for performing operations in multiple steps. </a:t>
            </a:r>
          </a:p>
          <a:p>
            <a:pPr marL="406400" indent="-406400">
              <a:spcBef>
                <a:spcPct val="0"/>
              </a:spcBef>
              <a:spcAft>
                <a:spcPts val="600"/>
              </a:spcAft>
              <a:buSzPct val="90000"/>
              <a:defRPr/>
            </a:pPr>
            <a:r>
              <a:rPr lang="en-US" sz="1800" dirty="0">
                <a:solidFill>
                  <a:srgbClr val="191925"/>
                </a:solidFill>
                <a:latin typeface="+mn-lt"/>
              </a:rPr>
              <a:t>I</a:t>
            </a:r>
            <a:r>
              <a:rPr lang="en-US" sz="1800" b="0" i="0" dirty="0">
                <a:solidFill>
                  <a:srgbClr val="191925"/>
                </a:solidFill>
                <a:effectLst/>
                <a:latin typeface="+mn-lt"/>
              </a:rPr>
              <a:t>f we wanted to take the sums of several columns, then average all of those values, we would need to do each aggregation in a distinct step</a:t>
            </a:r>
            <a:endParaRPr lang="en-US" sz="1800" kern="1200" dirty="0">
              <a:solidFill>
                <a:srgbClr val="595959"/>
              </a:solidFill>
              <a:latin typeface="+mn-lt"/>
              <a:ea typeface="ＭＳ Ｐゴシック" pitchFamily="-111" charset="-128"/>
              <a:cs typeface="+mn-cs"/>
            </a:endParaRPr>
          </a:p>
        </p:txBody>
      </p:sp>
      <p:sp>
        <p:nvSpPr>
          <p:cNvPr id="3" name="Rectangle: Rounded Corners 2">
            <a:extLst>
              <a:ext uri="{FF2B5EF4-FFF2-40B4-BE49-F238E27FC236}">
                <a16:creationId xmlns:a16="http://schemas.microsoft.com/office/drawing/2014/main" id="{834BFCBC-1171-9347-9E03-B73B0B3CD1C4}"/>
              </a:ext>
            </a:extLst>
          </p:cNvPr>
          <p:cNvSpPr/>
          <p:nvPr/>
        </p:nvSpPr>
        <p:spPr>
          <a:xfrm>
            <a:off x="685800" y="1419889"/>
            <a:ext cx="5124691" cy="337113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0000CD"/>
                </a:solidFill>
              </a:rPr>
              <a:t>SELECT</a:t>
            </a:r>
            <a:r>
              <a:rPr lang="en-US" sz="1600" b="0" i="0" dirty="0">
                <a:solidFill>
                  <a:srgbClr val="191925"/>
                </a:solidFill>
                <a:effectLst/>
                <a:latin typeface="Atlas Typewriter"/>
              </a:rPr>
              <a:t> </a:t>
            </a:r>
            <a:r>
              <a:rPr lang="en-US" sz="1600" dirty="0">
                <a:solidFill>
                  <a:srgbClr val="0000CD"/>
                </a:solidFill>
              </a:rPr>
              <a:t>LEFT</a:t>
            </a:r>
            <a:r>
              <a:rPr lang="en-US" sz="1600" b="0" i="0" dirty="0">
                <a:solidFill>
                  <a:srgbClr val="191925"/>
                </a:solidFill>
                <a:effectLst/>
                <a:latin typeface="Atlas Typewriter"/>
              </a:rPr>
              <a:t>(</a:t>
            </a:r>
            <a:r>
              <a:rPr lang="en-US" sz="1600" b="0" i="0" dirty="0" err="1">
                <a:solidFill>
                  <a:srgbClr val="191925"/>
                </a:solidFill>
                <a:effectLst/>
                <a:latin typeface="Atlas Typewriter"/>
              </a:rPr>
              <a:t>sub.date</a:t>
            </a:r>
            <a:r>
              <a:rPr lang="en-US" sz="1600" b="0" i="0" dirty="0">
                <a:solidFill>
                  <a:srgbClr val="191925"/>
                </a:solidFill>
                <a:effectLst/>
                <a:latin typeface="Atlas Typewriter"/>
              </a:rPr>
              <a:t>, 2) </a:t>
            </a:r>
            <a:r>
              <a:rPr lang="en-US" sz="1600" dirty="0">
                <a:solidFill>
                  <a:srgbClr val="0000CD"/>
                </a:solidFill>
              </a:rPr>
              <a:t>AS</a:t>
            </a:r>
            <a:r>
              <a:rPr lang="en-US" sz="1600" b="0" i="0" dirty="0">
                <a:solidFill>
                  <a:srgbClr val="191925"/>
                </a:solidFill>
                <a:effectLst/>
                <a:latin typeface="Atlas Typewriter"/>
              </a:rPr>
              <a:t> </a:t>
            </a:r>
            <a:r>
              <a:rPr lang="en-US" sz="1600" b="0" i="0" dirty="0" err="1">
                <a:solidFill>
                  <a:srgbClr val="191925"/>
                </a:solidFill>
                <a:effectLst/>
                <a:latin typeface="Atlas Typewriter"/>
              </a:rPr>
              <a:t>cleaned_month</a:t>
            </a:r>
            <a:r>
              <a:rPr lang="en-US" sz="1600" b="0" i="0" dirty="0">
                <a:solidFill>
                  <a:srgbClr val="191925"/>
                </a:solidFill>
                <a:effectLst/>
                <a:latin typeface="Atlas Typewriter"/>
              </a:rPr>
              <a:t>,</a:t>
            </a:r>
          </a:p>
          <a:p>
            <a:r>
              <a:rPr lang="en-US" sz="1600" b="0" i="0" dirty="0" err="1">
                <a:solidFill>
                  <a:srgbClr val="191925"/>
                </a:solidFill>
                <a:effectLst/>
                <a:latin typeface="Atlas Typewriter"/>
              </a:rPr>
              <a:t>sub.day_of_week</a:t>
            </a:r>
            <a:r>
              <a:rPr lang="en-US" sz="1600" b="0" i="0" dirty="0">
                <a:solidFill>
                  <a:srgbClr val="191925"/>
                </a:solidFill>
                <a:effectLst/>
                <a:latin typeface="Atlas Typewriter"/>
              </a:rPr>
              <a:t>,</a:t>
            </a:r>
          </a:p>
          <a:p>
            <a:r>
              <a:rPr lang="en-US" sz="1600" dirty="0">
                <a:solidFill>
                  <a:srgbClr val="0000CD"/>
                </a:solidFill>
              </a:rPr>
              <a:t>AVG</a:t>
            </a:r>
            <a:r>
              <a:rPr lang="en-US" sz="1600" b="0" i="0" dirty="0">
                <a:solidFill>
                  <a:srgbClr val="191925"/>
                </a:solidFill>
                <a:effectLst/>
                <a:latin typeface="Atlas Typewriter"/>
              </a:rPr>
              <a:t>(</a:t>
            </a:r>
            <a:r>
              <a:rPr lang="en-US" sz="1600" b="0" i="0" dirty="0" err="1">
                <a:solidFill>
                  <a:srgbClr val="191925"/>
                </a:solidFill>
                <a:effectLst/>
                <a:latin typeface="Atlas Typewriter"/>
              </a:rPr>
              <a:t>sub.incidents</a:t>
            </a:r>
            <a:r>
              <a:rPr lang="en-US" sz="1600" b="0" i="0" dirty="0">
                <a:solidFill>
                  <a:srgbClr val="191925"/>
                </a:solidFill>
                <a:effectLst/>
                <a:latin typeface="Atlas Typewriter"/>
              </a:rPr>
              <a:t>) AS </a:t>
            </a:r>
            <a:r>
              <a:rPr lang="en-US" sz="1600" b="0" i="0" dirty="0" err="1">
                <a:solidFill>
                  <a:srgbClr val="191925"/>
                </a:solidFill>
                <a:effectLst/>
                <a:latin typeface="Atlas Typewriter"/>
              </a:rPr>
              <a:t>average_incidents</a:t>
            </a:r>
            <a:r>
              <a:rPr lang="en-US" sz="1600" b="0" i="0" dirty="0">
                <a:solidFill>
                  <a:srgbClr val="191925"/>
                </a:solidFill>
                <a:effectLst/>
                <a:latin typeface="Atlas Typewriter"/>
              </a:rPr>
              <a:t> </a:t>
            </a:r>
          </a:p>
          <a:p>
            <a:r>
              <a:rPr lang="en-US" sz="1600" dirty="0">
                <a:solidFill>
                  <a:srgbClr val="0000CD"/>
                </a:solidFill>
              </a:rPr>
              <a:t>FROM</a:t>
            </a:r>
            <a:r>
              <a:rPr lang="en-US" sz="1600" b="0" i="0" dirty="0">
                <a:solidFill>
                  <a:srgbClr val="191925"/>
                </a:solidFill>
                <a:effectLst/>
                <a:latin typeface="Atlas Typewriter"/>
              </a:rPr>
              <a:t> ( </a:t>
            </a:r>
          </a:p>
          <a:p>
            <a:r>
              <a:rPr lang="en-US" sz="1600" dirty="0">
                <a:solidFill>
                  <a:srgbClr val="0000CD"/>
                </a:solidFill>
              </a:rPr>
              <a:t>      SELECT</a:t>
            </a:r>
            <a:r>
              <a:rPr lang="en-US" sz="1600" b="0" i="0" dirty="0">
                <a:solidFill>
                  <a:srgbClr val="191925"/>
                </a:solidFill>
                <a:effectLst/>
                <a:latin typeface="Atlas Typewriter"/>
              </a:rPr>
              <a:t> </a:t>
            </a:r>
            <a:r>
              <a:rPr lang="en-US" sz="1600" b="0" i="0" dirty="0" err="1">
                <a:solidFill>
                  <a:srgbClr val="191925"/>
                </a:solidFill>
                <a:effectLst/>
                <a:latin typeface="Atlas Typewriter"/>
              </a:rPr>
              <a:t>day_of_week</a:t>
            </a:r>
            <a:r>
              <a:rPr lang="en-US" sz="1600" b="0" i="0" dirty="0">
                <a:solidFill>
                  <a:srgbClr val="191925"/>
                </a:solidFill>
                <a:effectLst/>
                <a:latin typeface="Atlas Typewriter"/>
              </a:rPr>
              <a:t>, </a:t>
            </a:r>
          </a:p>
          <a:p>
            <a:r>
              <a:rPr lang="en-US" sz="1600" dirty="0">
                <a:solidFill>
                  <a:srgbClr val="0000CD"/>
                </a:solidFill>
              </a:rPr>
              <a:t>           </a:t>
            </a:r>
            <a:r>
              <a:rPr lang="en-US" sz="1600" b="0" i="0" dirty="0">
                <a:solidFill>
                  <a:srgbClr val="191925"/>
                </a:solidFill>
                <a:effectLst/>
                <a:latin typeface="Atlas Typewriter"/>
              </a:rPr>
              <a:t>date,</a:t>
            </a:r>
          </a:p>
          <a:p>
            <a:r>
              <a:rPr lang="en-US" sz="1600" dirty="0">
                <a:solidFill>
                  <a:srgbClr val="0000CD"/>
                </a:solidFill>
              </a:rPr>
              <a:t>           COUNT</a:t>
            </a:r>
            <a:r>
              <a:rPr lang="en-US" sz="1600" b="0" i="0" dirty="0">
                <a:solidFill>
                  <a:srgbClr val="191925"/>
                </a:solidFill>
                <a:effectLst/>
                <a:latin typeface="Atlas Typewriter"/>
              </a:rPr>
              <a:t>(</a:t>
            </a:r>
            <a:r>
              <a:rPr lang="en-US" sz="1600" b="0" i="0" dirty="0" err="1">
                <a:solidFill>
                  <a:srgbClr val="191925"/>
                </a:solidFill>
                <a:effectLst/>
                <a:latin typeface="Atlas Typewriter"/>
              </a:rPr>
              <a:t>incidnt_num</a:t>
            </a:r>
            <a:r>
              <a:rPr lang="en-US" sz="1600" b="0" i="0" dirty="0">
                <a:solidFill>
                  <a:srgbClr val="191925"/>
                </a:solidFill>
                <a:effectLst/>
                <a:latin typeface="Atlas Typewriter"/>
              </a:rPr>
              <a:t>) </a:t>
            </a:r>
            <a:r>
              <a:rPr lang="en-US" sz="1600" dirty="0">
                <a:solidFill>
                  <a:srgbClr val="0000CD"/>
                </a:solidFill>
              </a:rPr>
              <a:t>AS</a:t>
            </a:r>
            <a:r>
              <a:rPr lang="en-US" sz="1600" b="0" i="0" dirty="0">
                <a:solidFill>
                  <a:srgbClr val="191925"/>
                </a:solidFill>
                <a:effectLst/>
                <a:latin typeface="Atlas Typewriter"/>
              </a:rPr>
              <a:t> incidents </a:t>
            </a:r>
          </a:p>
          <a:p>
            <a:r>
              <a:rPr lang="en-US" sz="1600" dirty="0">
                <a:solidFill>
                  <a:srgbClr val="0000CD"/>
                </a:solidFill>
              </a:rPr>
              <a:t>      FROM</a:t>
            </a:r>
            <a:r>
              <a:rPr lang="en-US" sz="1600" b="0" i="0" dirty="0">
                <a:solidFill>
                  <a:srgbClr val="191925"/>
                </a:solidFill>
                <a:effectLst/>
                <a:latin typeface="Atlas Typewriter"/>
              </a:rPr>
              <a:t> tutorial.sf_crime_incidents_2014_01 </a:t>
            </a:r>
          </a:p>
          <a:p>
            <a:r>
              <a:rPr lang="en-US" sz="1600" dirty="0">
                <a:solidFill>
                  <a:srgbClr val="0000CD"/>
                </a:solidFill>
              </a:rPr>
              <a:t>      GROUP</a:t>
            </a:r>
            <a:r>
              <a:rPr lang="en-US" sz="1600" b="0" i="0" dirty="0">
                <a:solidFill>
                  <a:srgbClr val="F5871F"/>
                </a:solidFill>
                <a:effectLst/>
                <a:latin typeface="Atlas Typewriter"/>
              </a:rPr>
              <a:t> </a:t>
            </a:r>
            <a:r>
              <a:rPr lang="en-US" sz="1600" b="0" i="0" dirty="0">
                <a:solidFill>
                  <a:srgbClr val="191925"/>
                </a:solidFill>
                <a:effectLst/>
                <a:latin typeface="Atlas Typewriter"/>
              </a:rPr>
              <a:t>BY 1,2</a:t>
            </a:r>
          </a:p>
          <a:p>
            <a:r>
              <a:rPr lang="en-US" sz="1600" b="0" i="0" dirty="0">
                <a:solidFill>
                  <a:srgbClr val="191925"/>
                </a:solidFill>
                <a:effectLst/>
                <a:latin typeface="Atlas Typewriter"/>
              </a:rPr>
              <a:t>) sub </a:t>
            </a:r>
          </a:p>
          <a:p>
            <a:r>
              <a:rPr lang="en-US" sz="1600" dirty="0">
                <a:solidFill>
                  <a:srgbClr val="0000CD"/>
                </a:solidFill>
              </a:rPr>
              <a:t>GROUP</a:t>
            </a:r>
            <a:r>
              <a:rPr lang="en-US" sz="1600" b="0" i="0" dirty="0">
                <a:solidFill>
                  <a:srgbClr val="F5871F"/>
                </a:solidFill>
                <a:effectLst/>
                <a:latin typeface="Atlas Typewriter"/>
              </a:rPr>
              <a:t> </a:t>
            </a:r>
            <a:r>
              <a:rPr lang="en-US" sz="1600" dirty="0">
                <a:solidFill>
                  <a:srgbClr val="0000CD"/>
                </a:solidFill>
              </a:rPr>
              <a:t>BY</a:t>
            </a:r>
            <a:r>
              <a:rPr lang="en-US" sz="1600" b="0" i="0" dirty="0">
                <a:solidFill>
                  <a:srgbClr val="191925"/>
                </a:solidFill>
                <a:effectLst/>
                <a:latin typeface="Atlas Typewriter"/>
              </a:rPr>
              <a:t> 1,2 </a:t>
            </a:r>
          </a:p>
          <a:p>
            <a:r>
              <a:rPr lang="en-US" sz="1600" dirty="0">
                <a:solidFill>
                  <a:srgbClr val="0000CD"/>
                </a:solidFill>
              </a:rPr>
              <a:t>ORDER</a:t>
            </a:r>
            <a:r>
              <a:rPr lang="en-US" sz="1600" b="0" i="0" dirty="0">
                <a:solidFill>
                  <a:srgbClr val="191925"/>
                </a:solidFill>
                <a:effectLst/>
                <a:latin typeface="Atlas Typewriter"/>
              </a:rPr>
              <a:t> </a:t>
            </a:r>
            <a:r>
              <a:rPr lang="en-US" sz="1600" dirty="0">
                <a:solidFill>
                  <a:srgbClr val="0000CD"/>
                </a:solidFill>
              </a:rPr>
              <a:t>BY</a:t>
            </a:r>
            <a:r>
              <a:rPr lang="en-US" sz="1600" b="0" i="0" dirty="0">
                <a:solidFill>
                  <a:srgbClr val="191925"/>
                </a:solidFill>
                <a:effectLst/>
                <a:latin typeface="Atlas Typewriter"/>
              </a:rPr>
              <a:t> 1,2</a:t>
            </a:r>
            <a:endParaRPr lang="en-US" sz="1600" dirty="0">
              <a:solidFill>
                <a:srgbClr val="000000"/>
              </a:solidFill>
            </a:endParaRPr>
          </a:p>
        </p:txBody>
      </p:sp>
    </p:spTree>
    <p:extLst>
      <p:ext uri="{BB962C8B-B14F-4D97-AF65-F5344CB8AC3E}">
        <p14:creationId xmlns:p14="http://schemas.microsoft.com/office/powerpoint/2010/main" val="1928132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98584" y="345077"/>
            <a:ext cx="10515600" cy="664536"/>
          </a:xfrm>
        </p:spPr>
        <p:txBody>
          <a:bodyPr>
            <a:normAutofit/>
          </a:bodyPr>
          <a:lstStyle/>
          <a:p>
            <a:r>
              <a:rPr lang="en-IN" dirty="0"/>
              <a:t>SQL JOINS</a:t>
            </a:r>
          </a:p>
        </p:txBody>
      </p:sp>
      <p:pic>
        <p:nvPicPr>
          <p:cNvPr id="8" name="Picture 7">
            <a:extLst>
              <a:ext uri="{FF2B5EF4-FFF2-40B4-BE49-F238E27FC236}">
                <a16:creationId xmlns:a16="http://schemas.microsoft.com/office/drawing/2014/main" id="{DF9880E5-3464-D1C2-E0B1-3D6EFA362B8F}"/>
              </a:ext>
            </a:extLst>
          </p:cNvPr>
          <p:cNvPicPr>
            <a:picLocks noChangeAspect="1"/>
          </p:cNvPicPr>
          <p:nvPr/>
        </p:nvPicPr>
        <p:blipFill>
          <a:blip r:embed="rId2"/>
          <a:stretch>
            <a:fillRect/>
          </a:stretch>
        </p:blipFill>
        <p:spPr>
          <a:xfrm>
            <a:off x="734332" y="1009613"/>
            <a:ext cx="9620250" cy="4505325"/>
          </a:xfrm>
          <a:prstGeom prst="rect">
            <a:avLst/>
          </a:prstGeom>
        </p:spPr>
      </p:pic>
      <p:sp>
        <p:nvSpPr>
          <p:cNvPr id="12" name="TextBox 11">
            <a:extLst>
              <a:ext uri="{FF2B5EF4-FFF2-40B4-BE49-F238E27FC236}">
                <a16:creationId xmlns:a16="http://schemas.microsoft.com/office/drawing/2014/main" id="{89DF4EE7-DDAB-2B1A-A8CA-53E232F4A676}"/>
              </a:ext>
            </a:extLst>
          </p:cNvPr>
          <p:cNvSpPr txBox="1"/>
          <p:nvPr/>
        </p:nvSpPr>
        <p:spPr>
          <a:xfrm>
            <a:off x="4542970" y="3971221"/>
            <a:ext cx="5237638" cy="1191816"/>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600" b="0" i="0" dirty="0">
                <a:solidFill>
                  <a:srgbClr val="0000CD"/>
                </a:solidFill>
                <a:effectLst/>
              </a:rPr>
              <a:t>SELECT</a:t>
            </a:r>
            <a:r>
              <a:rPr lang="en-IN" sz="1600" b="0" i="0" dirty="0">
                <a:solidFill>
                  <a:srgbClr val="000000"/>
                </a:solidFill>
                <a:effectLst/>
              </a:rPr>
              <a:t> </a:t>
            </a:r>
            <a:r>
              <a:rPr lang="en-IN" sz="1600" b="0" i="0" dirty="0" err="1">
                <a:solidFill>
                  <a:srgbClr val="000000"/>
                </a:solidFill>
                <a:effectLst/>
              </a:rPr>
              <a:t>Orders.orderid</a:t>
            </a:r>
            <a:r>
              <a:rPr lang="en-IN" sz="1600" b="0" i="0" dirty="0">
                <a:solidFill>
                  <a:srgbClr val="000000"/>
                </a:solidFill>
                <a:effectLst/>
              </a:rPr>
              <a:t>, </a:t>
            </a:r>
            <a:r>
              <a:rPr lang="en-IN" sz="1600" dirty="0" err="1">
                <a:solidFill>
                  <a:srgbClr val="000000"/>
                </a:solidFill>
              </a:rPr>
              <a:t>C</a:t>
            </a:r>
            <a:r>
              <a:rPr lang="en-IN" sz="1600" b="0" i="0" dirty="0" err="1">
                <a:solidFill>
                  <a:srgbClr val="000000"/>
                </a:solidFill>
                <a:effectLst/>
              </a:rPr>
              <a:t>ustomers.customername</a:t>
            </a:r>
            <a:br>
              <a:rPr lang="en-IN" sz="1600" dirty="0"/>
            </a:br>
            <a:r>
              <a:rPr lang="en-IN" sz="1600" b="0" i="0" dirty="0">
                <a:solidFill>
                  <a:srgbClr val="0000CD"/>
                </a:solidFill>
                <a:effectLst/>
              </a:rPr>
              <a:t>FROM</a:t>
            </a:r>
            <a:r>
              <a:rPr lang="en-IN" sz="1600" b="0" i="0" dirty="0">
                <a:solidFill>
                  <a:srgbClr val="000000"/>
                </a:solidFill>
                <a:effectLst/>
              </a:rPr>
              <a:t> Orders</a:t>
            </a:r>
            <a:br>
              <a:rPr lang="en-IN" sz="1600" dirty="0"/>
            </a:br>
            <a:r>
              <a:rPr lang="en-IN" sz="1600" b="0" i="0" dirty="0">
                <a:solidFill>
                  <a:srgbClr val="0000CD"/>
                </a:solidFill>
                <a:effectLst/>
              </a:rPr>
              <a:t>INNER</a:t>
            </a:r>
            <a:r>
              <a:rPr lang="en-IN" sz="1600" b="0" i="0" dirty="0">
                <a:solidFill>
                  <a:srgbClr val="000000"/>
                </a:solidFill>
                <a:effectLst/>
              </a:rPr>
              <a:t> </a:t>
            </a:r>
            <a:r>
              <a:rPr lang="en-IN" sz="1600" b="0" i="0" dirty="0">
                <a:solidFill>
                  <a:srgbClr val="0000CD"/>
                </a:solidFill>
                <a:effectLst/>
              </a:rPr>
              <a:t>JOIN</a:t>
            </a:r>
            <a:r>
              <a:rPr lang="en-IN" sz="1600" b="0" i="0" dirty="0">
                <a:solidFill>
                  <a:srgbClr val="000000"/>
                </a:solidFill>
                <a:effectLst/>
              </a:rPr>
              <a:t> Customers </a:t>
            </a:r>
          </a:p>
          <a:p>
            <a:r>
              <a:rPr lang="en-IN" sz="1600" b="0" i="0" dirty="0">
                <a:solidFill>
                  <a:srgbClr val="0000CD"/>
                </a:solidFill>
                <a:effectLst/>
              </a:rPr>
              <a:t>ON</a:t>
            </a:r>
            <a:r>
              <a:rPr lang="en-IN" sz="1600" b="0" i="0" dirty="0">
                <a:solidFill>
                  <a:srgbClr val="000000"/>
                </a:solidFill>
                <a:effectLst/>
              </a:rPr>
              <a:t> </a:t>
            </a:r>
            <a:r>
              <a:rPr lang="en-IN" sz="1600" b="0" i="0" dirty="0" err="1">
                <a:solidFill>
                  <a:srgbClr val="000000"/>
                </a:solidFill>
                <a:effectLst/>
              </a:rPr>
              <a:t>Orders.customerid</a:t>
            </a:r>
            <a:r>
              <a:rPr lang="en-IN" sz="1600" b="0" i="0" dirty="0">
                <a:solidFill>
                  <a:srgbClr val="000000"/>
                </a:solidFill>
                <a:effectLst/>
              </a:rPr>
              <a:t>=</a:t>
            </a:r>
            <a:r>
              <a:rPr lang="en-IN" sz="1600" dirty="0" err="1">
                <a:solidFill>
                  <a:srgbClr val="000000"/>
                </a:solidFill>
              </a:rPr>
              <a:t>c</a:t>
            </a:r>
            <a:r>
              <a:rPr lang="en-IN" sz="1600" b="0" i="0" dirty="0" err="1">
                <a:solidFill>
                  <a:srgbClr val="000000"/>
                </a:solidFill>
                <a:effectLst/>
              </a:rPr>
              <a:t>ustomers.customerid</a:t>
            </a:r>
            <a:r>
              <a:rPr lang="en-IN" sz="1600" b="0" i="0" dirty="0">
                <a:solidFill>
                  <a:srgbClr val="000000"/>
                </a:solidFill>
                <a:effectLst/>
              </a:rPr>
              <a:t>;</a:t>
            </a:r>
            <a:endParaRPr lang="en-IN" sz="1600" dirty="0"/>
          </a:p>
        </p:txBody>
      </p:sp>
    </p:spTree>
    <p:extLst>
      <p:ext uri="{BB962C8B-B14F-4D97-AF65-F5344CB8AC3E}">
        <p14:creationId xmlns:p14="http://schemas.microsoft.com/office/powerpoint/2010/main" val="2716348090"/>
      </p:ext>
    </p:extLst>
  </p:cSld>
  <p:clrMapOvr>
    <a:masterClrMapping/>
  </p:clrMapOvr>
</p:sld>
</file>

<file path=ppt/theme/theme1.xml><?xml version="1.0" encoding="utf-8"?>
<a:theme xmlns:a="http://schemas.openxmlformats.org/drawingml/2006/main" name="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4E722E5EB8B748BE12F9CA1D19D31C" ma:contentTypeVersion="17" ma:contentTypeDescription="Create a new document." ma:contentTypeScope="" ma:versionID="342d09736753cb5fd523adc7e5c4a73d">
  <xsd:schema xmlns:xsd="http://www.w3.org/2001/XMLSchema" xmlns:xs="http://www.w3.org/2001/XMLSchema" xmlns:p="http://schemas.microsoft.com/office/2006/metadata/properties" xmlns:ns2="d83cb538-dcdc-441d-a642-0e643b97be37" xmlns:ns3="b41fe58b-a25b-4acc-bda3-1cc61b51d581" targetNamespace="http://schemas.microsoft.com/office/2006/metadata/properties" ma:root="true" ma:fieldsID="5a8c8d959fb36c203b012ea9408c9923" ns2:_="" ns3:_="">
    <xsd:import namespace="d83cb538-dcdc-441d-a642-0e643b97be37"/>
    <xsd:import namespace="b41fe58b-a25b-4acc-bda3-1cc61b51d58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Date" minOccurs="0"/>
                <xsd:element ref="ns2:Client" minOccurs="0"/>
                <xsd:element ref="ns2:All_x002d_StarProgram"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3cb538-dcdc-441d-a642-0e643b97be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Date" ma:index="20" nillable="true" ma:displayName="Date" ma:format="DateOnly" ma:internalName="Date">
      <xsd:simpleType>
        <xsd:restriction base="dms:DateTime"/>
      </xsd:simpleType>
    </xsd:element>
    <xsd:element name="Client" ma:index="21" nillable="true" ma:displayName="Client" ma:format="Dropdown" ma:internalName="Client">
      <xsd:simpleType>
        <xsd:restriction base="dms:Choice">
          <xsd:enumeration value="Lowes"/>
          <xsd:enumeration value="CVS"/>
          <xsd:enumeration value="Benefytt"/>
        </xsd:restriction>
      </xsd:simpleType>
    </xsd:element>
    <xsd:element name="All_x002d_StarProgram" ma:index="22" nillable="true" ma:displayName="All-Star Program" ma:default="1" ma:format="Dropdown" ma:internalName="All_x002d_StarProgram">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41fe58b-a25b-4acc-bda3-1cc61b51d58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ll_x002d_StarProgram xmlns="d83cb538-dcdc-441d-a642-0e643b97be37">true</All_x002d_StarProgram>
    <Client xmlns="d83cb538-dcdc-441d-a642-0e643b97be37" xsi:nil="true"/>
    <Date xmlns="d83cb538-dcdc-441d-a642-0e643b97be3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E034B8-91E2-4358-91E9-C2AAA3D830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3cb538-dcdc-441d-a642-0e643b97be37"/>
    <ds:schemaRef ds:uri="b41fe58b-a25b-4acc-bda3-1cc61b51d5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84FD3D-8F71-4831-97A7-1B4A248C8306}">
  <ds:schemaRefs>
    <ds:schemaRef ds:uri="http://schemas.microsoft.com/office/2006/documentManagement/type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f0f91a29-e6d8-416d-8261-00dfa84252b0"/>
    <ds:schemaRef ds:uri="85a57a27-db57-4129-9ece-c4ccdde3bf6c"/>
    <ds:schemaRef ds:uri="http://schemas.microsoft.com/office/2006/metadata/properties"/>
    <ds:schemaRef ds:uri="http://purl.org/dc/terms/"/>
    <ds:schemaRef ds:uri="d83cb538-dcdc-441d-a642-0e643b97be37"/>
  </ds:schemaRefs>
</ds:datastoreItem>
</file>

<file path=customXml/itemProps3.xml><?xml version="1.0" encoding="utf-8"?>
<ds:datastoreItem xmlns:ds="http://schemas.openxmlformats.org/officeDocument/2006/customXml" ds:itemID="{937F83C2-B801-4050-9F15-1E731062E7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blend360 template 7.28</Template>
  <TotalTime>11788</TotalTime>
  <Words>3775</Words>
  <Application>Microsoft Office PowerPoint</Application>
  <PresentationFormat>Widescreen</PresentationFormat>
  <Paragraphs>446</Paragraphs>
  <Slides>29</Slides>
  <Notes>3</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Index</vt:lpstr>
      <vt:lpstr>Handling Null values</vt:lpstr>
      <vt:lpstr>SQL EXISTS Operator</vt:lpstr>
      <vt:lpstr>SQL Aggregations and Group by</vt:lpstr>
      <vt:lpstr>SQL WHERE vs HAVING</vt:lpstr>
      <vt:lpstr>PowerPoint Presentation</vt:lpstr>
      <vt:lpstr>SUBQUERIES</vt:lpstr>
      <vt:lpstr>SQL JOINS</vt:lpstr>
      <vt:lpstr>SQL JOINS – Continued </vt:lpstr>
      <vt:lpstr>SQL JOINS – Continued</vt:lpstr>
      <vt:lpstr>SQL Joins – Continued </vt:lpstr>
      <vt:lpstr>Using WHERE or ON </vt:lpstr>
      <vt:lpstr>SQL Self Joins</vt:lpstr>
      <vt:lpstr>Working with dates</vt:lpstr>
      <vt:lpstr>Working with strings</vt:lpstr>
      <vt:lpstr>SQL Window function</vt:lpstr>
      <vt:lpstr>SQL Window function</vt:lpstr>
      <vt:lpstr>SQL Window function</vt:lpstr>
      <vt:lpstr>Window Function Frame Specification</vt:lpstr>
      <vt:lpstr>Common Window Function</vt:lpstr>
      <vt:lpstr>Common Table Expression (CTE)</vt:lpstr>
      <vt:lpstr>Common Table Expression (CTE)</vt:lpstr>
      <vt:lpstr>Order of operations in SQL</vt:lpstr>
      <vt:lpstr>Query Formatting</vt:lpstr>
      <vt:lpstr>SQL Performance Tuning</vt:lpstr>
      <vt:lpstr>Assignment – 1</vt:lpstr>
      <vt:lpstr>Assignment –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Sobol</dc:creator>
  <cp:lastModifiedBy>Ismail Mohammed</cp:lastModifiedBy>
  <cp:revision>166</cp:revision>
  <dcterms:created xsi:type="dcterms:W3CDTF">2019-07-28T22:05:39Z</dcterms:created>
  <dcterms:modified xsi:type="dcterms:W3CDTF">2023-03-28T08:58:30Z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0x0101001F4E722E5EB8B748BE12F9CA1D19D31C</vt:lpwstr>
  </property>
  <property fmtid="{D5CDD505-2E9C-101B-9397-08002B2CF9AE}" pid="3" name="Order">
    <vt:r8>11200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TemplateUrl">
    <vt:lpwstr/>
  </property>
  <property fmtid="{D5CDD505-2E9C-101B-9397-08002B2CF9AE}" pid="11" name="ComplianceAssetId">
    <vt:lpwstr/>
  </property>
</Properties>
</file>